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5"/>
    <p:sldMasterId id="214748371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Instrument Sans SemiBold"/>
      <p:regular r:id="rId73"/>
      <p:bold r:id="rId74"/>
      <p:italic r:id="rId75"/>
      <p:boldItalic r:id="rId76"/>
    </p:embeddedFont>
    <p:embeddedFont>
      <p:font typeface="Poppins Light"/>
      <p:regular r:id="rId77"/>
      <p:bold r:id="rId78"/>
      <p:italic r:id="rId79"/>
      <p:boldItalic r:id="rId80"/>
    </p:embeddedFont>
    <p:embeddedFont>
      <p:font typeface="Urbanist"/>
      <p:regular r:id="rId81"/>
      <p:bold r:id="rId82"/>
      <p:italic r:id="rId83"/>
      <p:boldItalic r:id="rId84"/>
    </p:embeddedFont>
    <p:embeddedFont>
      <p:font typeface="Instrument Sans"/>
      <p:regular r:id="rId85"/>
      <p:bold r:id="rId86"/>
      <p:italic r:id="rId87"/>
      <p:boldItalic r:id="rId88"/>
    </p:embeddedFont>
    <p:embeddedFont>
      <p:font typeface="Poppins Medium"/>
      <p:regular r:id="rId89"/>
      <p:bold r:id="rId90"/>
      <p:italic r:id="rId91"/>
      <p:boldItalic r:id="rId92"/>
    </p:embeddedFont>
    <p:embeddedFont>
      <p:font typeface="Poppins SemiBold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6BA0B0-F61C-4EE7-989E-B2E0DAE39740}">
  <a:tblStyle styleId="{D96BA0B0-F61C-4EE7-989E-B2E0DAE397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Urbanist-boldItalic.fntdata"/><Relationship Id="rId83" Type="http://schemas.openxmlformats.org/officeDocument/2006/relationships/font" Target="fonts/Urbanist-italic.fntdata"/><Relationship Id="rId42" Type="http://schemas.openxmlformats.org/officeDocument/2006/relationships/slide" Target="slides/slide35.xml"/><Relationship Id="rId86" Type="http://schemas.openxmlformats.org/officeDocument/2006/relationships/font" Target="fonts/InstrumentSans-bold.fntdata"/><Relationship Id="rId41" Type="http://schemas.openxmlformats.org/officeDocument/2006/relationships/slide" Target="slides/slide34.xml"/><Relationship Id="rId85" Type="http://schemas.openxmlformats.org/officeDocument/2006/relationships/font" Target="fonts/InstrumentSans-regular.fntdata"/><Relationship Id="rId44" Type="http://schemas.openxmlformats.org/officeDocument/2006/relationships/slide" Target="slides/slide37.xml"/><Relationship Id="rId88" Type="http://schemas.openxmlformats.org/officeDocument/2006/relationships/font" Target="fonts/InstrumentSans-boldItalic.fntdata"/><Relationship Id="rId43" Type="http://schemas.openxmlformats.org/officeDocument/2006/relationships/slide" Target="slides/slide36.xml"/><Relationship Id="rId87" Type="http://schemas.openxmlformats.org/officeDocument/2006/relationships/font" Target="fonts/InstrumentSans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PoppinsMedium-regular.fntdata"/><Relationship Id="rId80" Type="http://schemas.openxmlformats.org/officeDocument/2006/relationships/font" Target="fonts/PoppinsLight-boldItalic.fntdata"/><Relationship Id="rId82" Type="http://schemas.openxmlformats.org/officeDocument/2006/relationships/font" Target="fonts/Urbanist-bold.fntdata"/><Relationship Id="rId81" Type="http://schemas.openxmlformats.org/officeDocument/2006/relationships/font" Target="fonts/Urbanis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strumentSansSemiBold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4.xml"/><Relationship Id="rId75" Type="http://schemas.openxmlformats.org/officeDocument/2006/relationships/font" Target="fonts/InstrumentSansSemiBold-italic.fntdata"/><Relationship Id="rId30" Type="http://schemas.openxmlformats.org/officeDocument/2006/relationships/slide" Target="slides/slide23.xml"/><Relationship Id="rId74" Type="http://schemas.openxmlformats.org/officeDocument/2006/relationships/font" Target="fonts/InstrumentSansSemiBold-bold.fntdata"/><Relationship Id="rId33" Type="http://schemas.openxmlformats.org/officeDocument/2006/relationships/slide" Target="slides/slide26.xml"/><Relationship Id="rId77" Type="http://schemas.openxmlformats.org/officeDocument/2006/relationships/font" Target="fonts/PoppinsLight-regular.fntdata"/><Relationship Id="rId32" Type="http://schemas.openxmlformats.org/officeDocument/2006/relationships/slide" Target="slides/slide25.xml"/><Relationship Id="rId76" Type="http://schemas.openxmlformats.org/officeDocument/2006/relationships/font" Target="fonts/InstrumentSansSemiBold-boldItalic.fntdata"/><Relationship Id="rId35" Type="http://schemas.openxmlformats.org/officeDocument/2006/relationships/slide" Target="slides/slide28.xml"/><Relationship Id="rId79" Type="http://schemas.openxmlformats.org/officeDocument/2006/relationships/font" Target="fonts/PoppinsLight-italic.fntdata"/><Relationship Id="rId34" Type="http://schemas.openxmlformats.org/officeDocument/2006/relationships/slide" Target="slides/slide27.xml"/><Relationship Id="rId78" Type="http://schemas.openxmlformats.org/officeDocument/2006/relationships/font" Target="fonts/PoppinsLight-bold.fntdata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oboto-bold.fntdata"/><Relationship Id="rId21" Type="http://schemas.openxmlformats.org/officeDocument/2006/relationships/slide" Target="slides/slide14.xml"/><Relationship Id="rId65" Type="http://schemas.openxmlformats.org/officeDocument/2006/relationships/font" Target="fonts/Roboto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6.xml"/><Relationship Id="rId67" Type="http://schemas.openxmlformats.org/officeDocument/2006/relationships/font" Target="fonts/Robot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oppin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PoppinsSemiBold-italic.fntdata"/><Relationship Id="rId50" Type="http://schemas.openxmlformats.org/officeDocument/2006/relationships/slide" Target="slides/slide43.xml"/><Relationship Id="rId94" Type="http://schemas.openxmlformats.org/officeDocument/2006/relationships/font" Target="fonts/PoppinsSemiBold-bold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PoppinsSemiBold-boldItalic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PoppinsMedium-italic.fntdata"/><Relationship Id="rId90" Type="http://schemas.openxmlformats.org/officeDocument/2006/relationships/font" Target="fonts/PoppinsMedium-bold.fntdata"/><Relationship Id="rId93" Type="http://schemas.openxmlformats.org/officeDocument/2006/relationships/font" Target="fonts/PoppinsSemiBold-regular.fntdata"/><Relationship Id="rId92" Type="http://schemas.openxmlformats.org/officeDocument/2006/relationships/font" Target="fonts/PoppinsMedium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70063a3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70063a3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a2de24f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a2de24f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99ce1f37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99ce1f37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2de24fc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a2de24fc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2de24fcf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a2de24fcf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99ce1f37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99ce1f37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996614a6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996614a6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9ce1f37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99ce1f37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996614a6b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996614a6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99ce1f37a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99ce1f37a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99ce1f37a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99ce1f37a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70063a38b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70063a38b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99ce1f37a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99ce1f37a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996614a6b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996614a6b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99ce1f37a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99ce1f37a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996614a6b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996614a6b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99ce1f37a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99ce1f37a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67eb134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a67eb134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a67eb134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a67eb134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a67eb134f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a67eb134f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a67eb134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a67eb134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67eb134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a67eb134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67eb134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a67eb134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a67eb134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a67eb134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99ce1f37a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99ce1f37a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996614a6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996614a6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99ae816b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99ae816b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a56c0fa09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a56c0fa09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a56c0fa09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a56c0fa09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a56c0fa09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a56c0fa09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a56c0fa09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a56c0fa09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a56c0fa09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a56c0fa09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a56c0fa09a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a56c0fa09a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67eb134f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67eb134f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a56c0fa09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a56c0fa09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a56c0fa09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a56c0fa09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a56c0fa09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a56c0fa09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a56c0fa09a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a56c0fa09a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a56c0fa09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a56c0fa09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a56c0fa09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a56c0fa09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a56c0fa09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a56c0fa09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a56c0fa09a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a56c0fa09a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a56c0fa09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a56c0fa09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70063a38b6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70063a38b6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67eb134f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67eb134f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a56c0fa09a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a56c0fa09a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a56c0fa09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3a56c0fa09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a56c0fa09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3a56c0fa09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a56c0fa09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a56c0fa09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a56c0fa09a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a56c0fa09a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a56c0fa09a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a56c0fa09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a56c0fa09a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a56c0fa09a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a56c0fa09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a56c0fa09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67eb134f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a67eb134f9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a67eb134f9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a67eb134f9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a67eb134f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a67eb134f9_1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99ce1f37a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99ce1f37a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63" name="Google Shape;63;p14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4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8" name="Google Shape;78;p15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01" name="Google Shape;101;p18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102" name="Google Shape;102;p18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8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8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11" name="Google Shape;111;p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33" name="Google Shape;133;p21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1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1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1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1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1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1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1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1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57" name="Google Shape;157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75" name="Google Shape;175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7" name="Google Shape;197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5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8" name="Google Shape;218;p26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6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6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6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6" name="Google Shape;236;p27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7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7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7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7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7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5" name="Google Shape;245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8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8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8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2" name="Google Shape;262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29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9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8" name="Google Shape;288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0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1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1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98" name="Google Shape;298;p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9" name="Google Shape;309;p32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4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318" name="Google Shape;318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3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2" name="Google Shape;322;p33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3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4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5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7" name="Google Shape;347;p35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5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3" name="Google Shape;353;p35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67" name="Google Shape;367;p36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68" name="Google Shape;368;p36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36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6" name="Google Shape;376;p36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6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37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37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7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6" name="Google Shape;386;p37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7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7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37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37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38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" name="Google Shape;400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8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38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7" name="Google Shape;407;p38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8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9" name="Google Shape;409;p38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8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9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413" name="Google Shape;413;p39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414" name="Google Shape;414;p39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9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39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8" name="Google Shape;418;p39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9" name="Google Shape;419;p39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0" name="Google Shape;420;p39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421" name="Google Shape;421;p39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9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9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9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39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39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9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0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0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0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36" name="Google Shape;436;p40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437" name="Google Shape;437;p40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0"/>
            <p:cNvCxnSpPr>
              <a:endCxn id="443" idx="3"/>
            </p:cNvCxnSpPr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0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0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1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1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4" name="Google Shape;454;p41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55" name="Google Shape;455;p41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1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1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1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41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1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1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4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7" name="Google Shape;467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1" name="Google Shape;511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16" name="Google Shape;516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2" name="Google Shape;522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26" name="Google Shape;526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8" name="Google Shape;53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0" name="Google Shape;540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3" name="Google Shape;543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0" name="Google Shape;550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7" name="Google Shape;567;p63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8" name="Google Shape;568;p63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54.png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gif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gif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gif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63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2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jpg"/><Relationship Id="rId4" Type="http://schemas.openxmlformats.org/officeDocument/2006/relationships/image" Target="../media/image3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MNIST Workshop</a:t>
            </a: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-Presented by the WEAP Education Team</a:t>
            </a:r>
            <a:endParaRPr sz="3000"/>
          </a:p>
        </p:txBody>
      </p:sp>
      <p:pic>
        <p:nvPicPr>
          <p:cNvPr id="574" name="Google Shape;574;p64"/>
          <p:cNvPicPr preferRelativeResize="0"/>
          <p:nvPr/>
        </p:nvPicPr>
        <p:blipFill rotWithShape="1">
          <a:blip r:embed="rId3">
            <a:alphaModFix/>
          </a:blip>
          <a:srcRect b="38884" l="12845" r="66549" t="40075"/>
          <a:stretch/>
        </p:blipFill>
        <p:spPr>
          <a:xfrm>
            <a:off x="6470275" y="2560151"/>
            <a:ext cx="1271450" cy="129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4"/>
          <p:cNvPicPr preferRelativeResize="0"/>
          <p:nvPr/>
        </p:nvPicPr>
        <p:blipFill rotWithShape="1">
          <a:blip r:embed="rId3">
            <a:alphaModFix/>
          </a:blip>
          <a:srcRect b="67033" l="41184" r="38449" t="12357"/>
          <a:stretch/>
        </p:blipFill>
        <p:spPr>
          <a:xfrm>
            <a:off x="1360225" y="-18534"/>
            <a:ext cx="1295325" cy="13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4"/>
          <p:cNvPicPr preferRelativeResize="0"/>
          <p:nvPr/>
        </p:nvPicPr>
        <p:blipFill rotWithShape="1">
          <a:blip r:embed="rId3">
            <a:alphaModFix/>
          </a:blip>
          <a:srcRect b="66840" l="69831" r="10380" t="12549"/>
          <a:stretch/>
        </p:blipFill>
        <p:spPr>
          <a:xfrm>
            <a:off x="99500" y="-29586"/>
            <a:ext cx="1271450" cy="132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4"/>
          <p:cNvPicPr preferRelativeResize="0"/>
          <p:nvPr/>
        </p:nvPicPr>
        <p:blipFill rotWithShape="1">
          <a:blip r:embed="rId4">
            <a:alphaModFix/>
          </a:blip>
          <a:srcRect b="11660" l="14847" r="5962" t="11011"/>
          <a:stretch/>
        </p:blipFill>
        <p:spPr>
          <a:xfrm>
            <a:off x="7732275" y="1292225"/>
            <a:ext cx="1271450" cy="12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4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413" y="3858362"/>
            <a:ext cx="1271125" cy="127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classify handwritten digits in python | Towards Data Science" id="579" name="Google Shape;57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340" y="-12250"/>
            <a:ext cx="1295322" cy="12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4"/>
          <p:cNvPicPr preferRelativeResize="0"/>
          <p:nvPr/>
        </p:nvPicPr>
        <p:blipFill rotWithShape="1">
          <a:blip r:embed="rId7">
            <a:alphaModFix/>
          </a:blip>
          <a:srcRect b="8157" l="8831" r="2232" t="2588"/>
          <a:stretch/>
        </p:blipFill>
        <p:spPr>
          <a:xfrm>
            <a:off x="2649375" y="-175"/>
            <a:ext cx="1295325" cy="1294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abstract water texture with blue and purple hues. " id="581" name="Google Shape;581;p64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54811" l="8075" r="63337" t="8892"/>
          <a:stretch/>
        </p:blipFill>
        <p:spPr>
          <a:xfrm>
            <a:off x="7756125" y="-13400"/>
            <a:ext cx="1261800" cy="12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3"/>
          <p:cNvSpPr txBox="1"/>
          <p:nvPr>
            <p:ph type="title"/>
          </p:nvPr>
        </p:nvSpPr>
        <p:spPr>
          <a:xfrm>
            <a:off x="125900" y="2579575"/>
            <a:ext cx="6355200" cy="8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Classification</a:t>
            </a:r>
            <a:endParaRPr/>
          </a:p>
        </p:txBody>
      </p:sp>
      <p:pic>
        <p:nvPicPr>
          <p:cNvPr id="720" name="Google Shape;720;p73" title="78429blog-5-cover.png"/>
          <p:cNvPicPr preferRelativeResize="0"/>
          <p:nvPr/>
        </p:nvPicPr>
        <p:blipFill rotWithShape="1">
          <a:blip r:embed="rId3">
            <a:alphaModFix/>
          </a:blip>
          <a:srcRect b="0" l="0" r="28474" t="0"/>
          <a:stretch/>
        </p:blipFill>
        <p:spPr>
          <a:xfrm>
            <a:off x="125900" y="-61450"/>
            <a:ext cx="3814251" cy="26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3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2375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74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74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4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4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7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74"/>
          <p:cNvSpPr txBox="1"/>
          <p:nvPr>
            <p:ph type="title"/>
          </p:nvPr>
        </p:nvSpPr>
        <p:spPr>
          <a:xfrm>
            <a:off x="139700" y="228600"/>
            <a:ext cx="648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MNIST</a:t>
            </a:r>
            <a:endParaRPr/>
          </a:p>
        </p:txBody>
      </p:sp>
      <p:sp>
        <p:nvSpPr>
          <p:cNvPr id="732" name="Google Shape;732;p74"/>
          <p:cNvSpPr txBox="1"/>
          <p:nvPr>
            <p:ph idx="4" type="body"/>
          </p:nvPr>
        </p:nvSpPr>
        <p:spPr>
          <a:xfrm>
            <a:off x="5624900" y="1614775"/>
            <a:ext cx="33960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</a:t>
            </a:r>
            <a:r>
              <a:rPr lang="en"/>
              <a:t> collection of handwritten digits from 0-9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60,000 training images and 10,000 testing images, each 28x28 pixels in grayscale.</a:t>
            </a:r>
            <a:endParaRPr/>
          </a:p>
        </p:txBody>
      </p:sp>
      <p:sp>
        <p:nvSpPr>
          <p:cNvPr id="733" name="Google Shape;733;p74"/>
          <p:cNvSpPr txBox="1"/>
          <p:nvPr>
            <p:ph idx="5" type="subTitle"/>
          </p:nvPr>
        </p:nvSpPr>
        <p:spPr>
          <a:xfrm>
            <a:off x="5631950" y="1276963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34" name="Google Shape;734;p74"/>
          <p:cNvSpPr txBox="1"/>
          <p:nvPr>
            <p:ph idx="6" type="body"/>
          </p:nvPr>
        </p:nvSpPr>
        <p:spPr>
          <a:xfrm>
            <a:off x="5624900" y="2843375"/>
            <a:ext cx="33960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as the introductory dataset for computer vision and machine learning.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Availability makes it perfect as an introduction to image processing and deep learning</a:t>
            </a:r>
            <a:endParaRPr/>
          </a:p>
        </p:txBody>
      </p:sp>
      <p:sp>
        <p:nvSpPr>
          <p:cNvPr id="735" name="Google Shape;735;p74"/>
          <p:cNvSpPr txBox="1"/>
          <p:nvPr>
            <p:ph idx="7" type="subTitle"/>
          </p:nvPr>
        </p:nvSpPr>
        <p:spPr>
          <a:xfrm>
            <a:off x="5624913" y="25692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“Hello World”</a:t>
            </a:r>
            <a:endParaRPr/>
          </a:p>
        </p:txBody>
      </p:sp>
      <p:sp>
        <p:nvSpPr>
          <p:cNvPr id="736" name="Google Shape;736;p74"/>
          <p:cNvSpPr txBox="1"/>
          <p:nvPr>
            <p:ph idx="8" type="body"/>
          </p:nvPr>
        </p:nvSpPr>
        <p:spPr>
          <a:xfrm>
            <a:off x="5631950" y="4266525"/>
            <a:ext cx="33960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Build a neural </a:t>
            </a:r>
            <a:r>
              <a:rPr lang="en"/>
              <a:t>network</a:t>
            </a:r>
            <a:r>
              <a:rPr lang="en"/>
              <a:t> built off of perceptrons and trained on the MNIST </a:t>
            </a:r>
            <a:r>
              <a:rPr lang="en"/>
              <a:t>dataset</a:t>
            </a:r>
            <a:r>
              <a:rPr lang="en"/>
              <a:t> to identify digits</a:t>
            </a:r>
            <a:endParaRPr/>
          </a:p>
        </p:txBody>
      </p:sp>
      <p:sp>
        <p:nvSpPr>
          <p:cNvPr id="737" name="Google Shape;737;p74"/>
          <p:cNvSpPr txBox="1"/>
          <p:nvPr>
            <p:ph idx="9" type="subTitle"/>
          </p:nvPr>
        </p:nvSpPr>
        <p:spPr>
          <a:xfrm>
            <a:off x="5624938" y="38688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</a:t>
            </a:r>
            <a:endParaRPr/>
          </a:p>
        </p:txBody>
      </p:sp>
      <p:sp>
        <p:nvSpPr>
          <p:cNvPr id="738" name="Google Shape;738;p74"/>
          <p:cNvSpPr txBox="1"/>
          <p:nvPr>
            <p:ph idx="1" type="subTitle"/>
          </p:nvPr>
        </p:nvSpPr>
        <p:spPr>
          <a:xfrm>
            <a:off x="5210550" y="38729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9" name="Google Shape;739;p74"/>
          <p:cNvSpPr txBox="1"/>
          <p:nvPr>
            <p:ph idx="3" type="subTitle"/>
          </p:nvPr>
        </p:nvSpPr>
        <p:spPr>
          <a:xfrm>
            <a:off x="5213675" y="12871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0" name="Google Shape;740;p74"/>
          <p:cNvSpPr txBox="1"/>
          <p:nvPr>
            <p:ph idx="2" type="subTitle"/>
          </p:nvPr>
        </p:nvSpPr>
        <p:spPr>
          <a:xfrm>
            <a:off x="5210550" y="25772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41" name="Google Shape;741;p74"/>
          <p:cNvPicPr preferRelativeResize="0"/>
          <p:nvPr/>
        </p:nvPicPr>
        <p:blipFill rotWithShape="1">
          <a:blip r:embed="rId3">
            <a:alphaModFix/>
          </a:blip>
          <a:srcRect b="1530" l="0" r="0" t="-1530"/>
          <a:stretch/>
        </p:blipFill>
        <p:spPr>
          <a:xfrm>
            <a:off x="141250" y="1828450"/>
            <a:ext cx="5070848" cy="265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4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16000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75"/>
          <p:cNvCxnSpPr/>
          <p:nvPr/>
        </p:nvCxnSpPr>
        <p:spPr>
          <a:xfrm>
            <a:off x="2671000" y="1285200"/>
            <a:ext cx="0" cy="129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75"/>
          <p:cNvCxnSpPr/>
          <p:nvPr/>
        </p:nvCxnSpPr>
        <p:spPr>
          <a:xfrm>
            <a:off x="6481000" y="1291375"/>
            <a:ext cx="0" cy="257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75"/>
          <p:cNvCxnSpPr/>
          <p:nvPr/>
        </p:nvCxnSpPr>
        <p:spPr>
          <a:xfrm>
            <a:off x="128875" y="38614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75"/>
          <p:cNvCxnSpPr/>
          <p:nvPr/>
        </p:nvCxnSpPr>
        <p:spPr>
          <a:xfrm>
            <a:off x="128875" y="2579575"/>
            <a:ext cx="889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5"/>
          <p:cNvCxnSpPr/>
          <p:nvPr/>
        </p:nvCxnSpPr>
        <p:spPr>
          <a:xfrm>
            <a:off x="5212100" y="1292850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13993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7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75"/>
          <p:cNvCxnSpPr/>
          <p:nvPr/>
        </p:nvCxnSpPr>
        <p:spPr>
          <a:xfrm flipH="1">
            <a:off x="2669590" y="3865075"/>
            <a:ext cx="900" cy="1279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75"/>
          <p:cNvCxnSpPr/>
          <p:nvPr/>
        </p:nvCxnSpPr>
        <p:spPr>
          <a:xfrm flipH="1">
            <a:off x="7749752" y="3854350"/>
            <a:ext cx="2400" cy="1293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75"/>
          <p:cNvCxnSpPr/>
          <p:nvPr/>
        </p:nvCxnSpPr>
        <p:spPr>
          <a:xfrm>
            <a:off x="3940675" y="2573100"/>
            <a:ext cx="0" cy="1291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7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75"/>
          <p:cNvSpPr txBox="1"/>
          <p:nvPr>
            <p:ph type="title"/>
          </p:nvPr>
        </p:nvSpPr>
        <p:spPr>
          <a:xfrm>
            <a:off x="128875" y="234450"/>
            <a:ext cx="8808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759" name="Google Shape;759;p75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Tutorial on using PyTorch library to construct a neural network </a:t>
            </a:r>
            <a:endParaRPr/>
          </a:p>
        </p:txBody>
      </p:sp>
      <p:sp>
        <p:nvSpPr>
          <p:cNvPr id="760" name="Google Shape;760;p75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basic training loop used to train and refine a model</a:t>
            </a:r>
            <a:endParaRPr/>
          </a:p>
        </p:txBody>
      </p:sp>
      <p:sp>
        <p:nvSpPr>
          <p:cNvPr id="761" name="Google Shape;761;p7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</a:t>
            </a:r>
            <a:r>
              <a:rPr lang="en"/>
              <a:t>Dataset</a:t>
            </a:r>
            <a:endParaRPr/>
          </a:p>
        </p:txBody>
      </p:sp>
      <p:sp>
        <p:nvSpPr>
          <p:cNvPr id="762" name="Google Shape;762;p75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Basic MLP Model</a:t>
            </a:r>
            <a:endParaRPr/>
          </a:p>
        </p:txBody>
      </p:sp>
      <p:sp>
        <p:nvSpPr>
          <p:cNvPr id="763" name="Google Shape;763;p75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sp>
        <p:nvSpPr>
          <p:cNvPr id="764" name="Google Shape;764;p7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MNIST + why and how to use PyTorch provided tools for this task</a:t>
            </a:r>
            <a:endParaRPr/>
          </a:p>
        </p:txBody>
      </p:sp>
      <p:sp>
        <p:nvSpPr>
          <p:cNvPr id="765" name="Google Shape;765;p75"/>
          <p:cNvSpPr txBox="1"/>
          <p:nvPr/>
        </p:nvSpPr>
        <p:spPr>
          <a:xfrm>
            <a:off x="1399300" y="129135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4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6" name="Google Shape;766;p75"/>
          <p:cNvSpPr txBox="1"/>
          <p:nvPr/>
        </p:nvSpPr>
        <p:spPr>
          <a:xfrm>
            <a:off x="1400150" y="385810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  <a:endParaRPr sz="4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7" name="Google Shape;767;p75"/>
          <p:cNvSpPr txBox="1"/>
          <p:nvPr/>
        </p:nvSpPr>
        <p:spPr>
          <a:xfrm>
            <a:off x="5212100" y="2579575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  <a:endParaRPr sz="4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68" name="Google Shape;768;p75" title="1_THbDE9VGnlsm2lxnKZug2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1285200"/>
            <a:ext cx="1270500" cy="12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5" title="NeuralNetwork314202013722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600" y="2680688"/>
            <a:ext cx="1270500" cy="107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5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25" y="3861475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76" title="ml-mnist-2d-to-1d.png"/>
          <p:cNvPicPr preferRelativeResize="0"/>
          <p:nvPr/>
        </p:nvPicPr>
        <p:blipFill rotWithShape="1">
          <a:blip r:embed="rId3">
            <a:alphaModFix/>
          </a:blip>
          <a:srcRect b="22069" l="0" r="82926" t="0"/>
          <a:stretch/>
        </p:blipFill>
        <p:spPr>
          <a:xfrm>
            <a:off x="4776800" y="1291375"/>
            <a:ext cx="888451" cy="257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76"/>
          <p:cNvCxnSpPr/>
          <p:nvPr/>
        </p:nvCxnSpPr>
        <p:spPr>
          <a:xfrm>
            <a:off x="7752025" y="1675"/>
            <a:ext cx="900" cy="12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76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76"/>
          <p:cNvCxnSpPr/>
          <p:nvPr/>
        </p:nvCxnSpPr>
        <p:spPr>
          <a:xfrm>
            <a:off x="64810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76"/>
          <p:cNvCxnSpPr/>
          <p:nvPr/>
        </p:nvCxnSpPr>
        <p:spPr>
          <a:xfrm>
            <a:off x="1399298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76"/>
          <p:cNvCxnSpPr/>
          <p:nvPr/>
        </p:nvCxnSpPr>
        <p:spPr>
          <a:xfrm flipH="1" rot="10800000">
            <a:off x="128875" y="3853075"/>
            <a:ext cx="8895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76"/>
          <p:cNvCxnSpPr/>
          <p:nvPr/>
        </p:nvCxnSpPr>
        <p:spPr>
          <a:xfrm>
            <a:off x="128875" y="2574000"/>
            <a:ext cx="12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76"/>
          <p:cNvCxnSpPr/>
          <p:nvPr/>
        </p:nvCxnSpPr>
        <p:spPr>
          <a:xfrm>
            <a:off x="3940151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7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76"/>
          <p:cNvSpPr txBox="1"/>
          <p:nvPr>
            <p:ph idx="3" type="subTitle"/>
          </p:nvPr>
        </p:nvSpPr>
        <p:spPr>
          <a:xfrm>
            <a:off x="1404450" y="129137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images are stored as PIL objects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Neural networks expect tensor objects to work with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want to transform our dataset so that we can properly work with 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76"/>
          <p:cNvSpPr txBox="1"/>
          <p:nvPr>
            <p:ph type="title"/>
          </p:nvPr>
        </p:nvSpPr>
        <p:spPr>
          <a:xfrm>
            <a:off x="1453925" y="228600"/>
            <a:ext cx="6093000" cy="942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our Dataset</a:t>
            </a:r>
            <a:endParaRPr/>
          </a:p>
        </p:txBody>
      </p:sp>
      <p:sp>
        <p:nvSpPr>
          <p:cNvPr id="786" name="Google Shape;786;p76"/>
          <p:cNvSpPr txBox="1"/>
          <p:nvPr>
            <p:ph idx="3" type="subTitle"/>
          </p:nvPr>
        </p:nvSpPr>
        <p:spPr>
          <a:xfrm>
            <a:off x="6496600" y="1286700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Conversion Path: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➔"/>
            </a:pPr>
            <a:r>
              <a:rPr lang="en" sz="1000">
                <a:solidFill>
                  <a:schemeClr val="lt1"/>
                </a:solidFill>
              </a:rPr>
              <a:t>PIL Image</a:t>
            </a:r>
            <a:endParaRPr sz="1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➔"/>
            </a:pPr>
            <a:r>
              <a:rPr lang="en" sz="1000">
                <a:solidFill>
                  <a:schemeClr val="lt1"/>
                </a:solidFill>
              </a:rPr>
              <a:t>NumPy Array: shape (28, 28, 1), dtype uint8, values [0-255]</a:t>
            </a:r>
            <a:endParaRPr sz="1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➔"/>
            </a:pPr>
            <a:r>
              <a:rPr lang="en" sz="1000">
                <a:solidFill>
                  <a:schemeClr val="lt1"/>
                </a:solidFill>
              </a:rPr>
              <a:t>NumPy Array: shape (1, 28, 28), dtype uint8, values [0-255]</a:t>
            </a:r>
            <a:endParaRPr sz="1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➔"/>
            </a:pPr>
            <a:r>
              <a:rPr lang="en" sz="1000">
                <a:solidFill>
                  <a:schemeClr val="lt1"/>
                </a:solidFill>
              </a:rPr>
              <a:t>PyTorch Tensor: shape (1, 28, 28), dtype float32</a:t>
            </a:r>
            <a:endParaRPr sz="1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➔"/>
            </a:pPr>
            <a:r>
              <a:rPr lang="en" sz="1000">
                <a:solidFill>
                  <a:schemeClr val="lt1"/>
                </a:solidFill>
              </a:rPr>
              <a:t>Normalize color values form [0-255] -&gt; [0-1]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787" name="Google Shape;787;p76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63" y="23800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7"/>
          <p:cNvSpPr/>
          <p:nvPr/>
        </p:nvSpPr>
        <p:spPr>
          <a:xfrm>
            <a:off x="7761200" y="1287075"/>
            <a:ext cx="1262100" cy="129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93" name="Google Shape;793;p77"/>
          <p:cNvSpPr txBox="1"/>
          <p:nvPr/>
        </p:nvSpPr>
        <p:spPr>
          <a:xfrm>
            <a:off x="128875" y="1200"/>
            <a:ext cx="1270500" cy="129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4" name="Google Shape;794;p77"/>
          <p:cNvCxnSpPr/>
          <p:nvPr/>
        </p:nvCxnSpPr>
        <p:spPr>
          <a:xfrm>
            <a:off x="7752125" y="1600"/>
            <a:ext cx="0" cy="51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77"/>
          <p:cNvCxnSpPr/>
          <p:nvPr/>
        </p:nvCxnSpPr>
        <p:spPr>
          <a:xfrm flipH="1" rot="10800000">
            <a:off x="128875" y="3853075"/>
            <a:ext cx="7642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77"/>
          <p:cNvCxnSpPr/>
          <p:nvPr/>
        </p:nvCxnSpPr>
        <p:spPr>
          <a:xfrm>
            <a:off x="128875" y="2579575"/>
            <a:ext cx="5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77"/>
          <p:cNvCxnSpPr/>
          <p:nvPr/>
        </p:nvCxnSpPr>
        <p:spPr>
          <a:xfrm>
            <a:off x="2669725" y="1291375"/>
            <a:ext cx="0" cy="12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77"/>
          <p:cNvCxnSpPr/>
          <p:nvPr/>
        </p:nvCxnSpPr>
        <p:spPr>
          <a:xfrm>
            <a:off x="1399298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77"/>
          <p:cNvCxnSpPr/>
          <p:nvPr/>
        </p:nvCxnSpPr>
        <p:spPr>
          <a:xfrm>
            <a:off x="5214200" y="1288100"/>
            <a:ext cx="0" cy="38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7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7"/>
          <p:cNvCxnSpPr/>
          <p:nvPr/>
        </p:nvCxnSpPr>
        <p:spPr>
          <a:xfrm>
            <a:off x="3940147" y="3867775"/>
            <a:ext cx="0" cy="12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77"/>
          <p:cNvCxnSpPr/>
          <p:nvPr/>
        </p:nvCxnSpPr>
        <p:spPr>
          <a:xfrm>
            <a:off x="3940147" y="1291375"/>
            <a:ext cx="0" cy="12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77"/>
          <p:cNvSpPr txBox="1"/>
          <p:nvPr>
            <p:ph type="title"/>
          </p:nvPr>
        </p:nvSpPr>
        <p:spPr>
          <a:xfrm>
            <a:off x="1453924" y="228600"/>
            <a:ext cx="6149400" cy="47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Framework</a:t>
            </a:r>
            <a:endParaRPr/>
          </a:p>
        </p:txBody>
      </p:sp>
      <p:pic>
        <p:nvPicPr>
          <p:cNvPr id="805" name="Google Shape;805;p77" title="Screenshot 2025-11-13 123630.png"/>
          <p:cNvPicPr preferRelativeResize="0"/>
          <p:nvPr/>
        </p:nvPicPr>
        <p:blipFill rotWithShape="1">
          <a:blip r:embed="rId3">
            <a:alphaModFix/>
          </a:blip>
          <a:srcRect b="5568" l="2568" r="6974" t="4616"/>
          <a:stretch/>
        </p:blipFill>
        <p:spPr>
          <a:xfrm>
            <a:off x="1399375" y="2671200"/>
            <a:ext cx="3812725" cy="107583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7"/>
          <p:cNvSpPr txBox="1"/>
          <p:nvPr>
            <p:ph idx="4294967295" type="subTitle"/>
          </p:nvPr>
        </p:nvSpPr>
        <p:spPr>
          <a:xfrm>
            <a:off x="5229413" y="1282450"/>
            <a:ext cx="25410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Solution:</a:t>
            </a:r>
            <a:endParaRPr sz="10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0066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strument Sans"/>
              <a:buChar char="■"/>
            </a:pPr>
            <a:r>
              <a:rPr lang="en" sz="1000"/>
              <a:t>PyTorch framework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</a:pPr>
            <a:r>
              <a:rPr lang="en" sz="1000"/>
              <a:t>Torchvision library</a:t>
            </a:r>
            <a:endParaRPr sz="1000"/>
          </a:p>
          <a:p>
            <a:pPr indent="-20066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strument Sans"/>
              <a:buChar char="■"/>
            </a:pPr>
            <a:r>
              <a:rPr lang="en" sz="1000"/>
              <a:t>Utilize ToTensor function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strument Sans"/>
              <a:buChar char="■"/>
            </a:pPr>
            <a:r>
              <a:rPr lang="en" sz="1000"/>
              <a:t>Import torch (torchvision included)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strument Sans"/>
              <a:buChar char="■"/>
            </a:pPr>
            <a:r>
              <a:rPr lang="en" sz="1000"/>
              <a:t>From torchvision import ToTensor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</a:pPr>
            <a:r>
              <a:rPr lang="en" sz="1000"/>
              <a:t>Instantiate ToTensor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07" name="Google Shape;807;p77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1310550"/>
            <a:ext cx="1271125" cy="1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7" title="Screenshot 2025-11-18 160331.png"/>
          <p:cNvPicPr preferRelativeResize="0"/>
          <p:nvPr/>
        </p:nvPicPr>
        <p:blipFill rotWithShape="1">
          <a:blip r:embed="rId5">
            <a:alphaModFix/>
          </a:blip>
          <a:srcRect b="60164" l="0" r="36419" t="0"/>
          <a:stretch/>
        </p:blipFill>
        <p:spPr>
          <a:xfrm>
            <a:off x="1399375" y="1291375"/>
            <a:ext cx="3812725" cy="1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75" y="1600"/>
            <a:ext cx="1262100" cy="1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78"/>
          <p:cNvCxnSpPr/>
          <p:nvPr/>
        </p:nvCxnSpPr>
        <p:spPr>
          <a:xfrm>
            <a:off x="6487788" y="-24075"/>
            <a:ext cx="0" cy="51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78"/>
          <p:cNvCxnSpPr/>
          <p:nvPr/>
        </p:nvCxnSpPr>
        <p:spPr>
          <a:xfrm flipH="1">
            <a:off x="7754950" y="3575"/>
            <a:ext cx="6900" cy="12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78"/>
          <p:cNvCxnSpPr/>
          <p:nvPr/>
        </p:nvCxnSpPr>
        <p:spPr>
          <a:xfrm>
            <a:off x="6479925" y="2579575"/>
            <a:ext cx="254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78"/>
          <p:cNvCxnSpPr/>
          <p:nvPr/>
        </p:nvCxnSpPr>
        <p:spPr>
          <a:xfrm>
            <a:off x="128875" y="1291375"/>
            <a:ext cx="88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78"/>
          <p:cNvCxnSpPr/>
          <p:nvPr/>
        </p:nvCxnSpPr>
        <p:spPr>
          <a:xfrm>
            <a:off x="521210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78"/>
          <p:cNvSpPr txBox="1"/>
          <p:nvPr>
            <p:ph type="title"/>
          </p:nvPr>
        </p:nvSpPr>
        <p:spPr>
          <a:xfrm>
            <a:off x="139700" y="228600"/>
            <a:ext cx="63414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Dataset</a:t>
            </a:r>
            <a:endParaRPr/>
          </a:p>
        </p:txBody>
      </p:sp>
      <p:pic>
        <p:nvPicPr>
          <p:cNvPr id="821" name="Google Shape;821;p78" title="Screenshot 2025-11-13 1227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" y="1291375"/>
            <a:ext cx="5072401" cy="293826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8"/>
          <p:cNvSpPr/>
          <p:nvPr/>
        </p:nvSpPr>
        <p:spPr>
          <a:xfrm>
            <a:off x="566325" y="1720475"/>
            <a:ext cx="1021500" cy="17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pSp>
        <p:nvGrpSpPr>
          <p:cNvPr id="823" name="Google Shape;823;p78"/>
          <p:cNvGrpSpPr/>
          <p:nvPr/>
        </p:nvGrpSpPr>
        <p:grpSpPr>
          <a:xfrm>
            <a:off x="6481975" y="1288100"/>
            <a:ext cx="2554025" cy="2582950"/>
            <a:chOff x="6481975" y="1288100"/>
            <a:chExt cx="2554025" cy="2582950"/>
          </a:xfrm>
        </p:grpSpPr>
        <p:sp>
          <p:nvSpPr>
            <p:cNvPr id="824" name="Google Shape;824;p78"/>
            <p:cNvSpPr txBox="1"/>
            <p:nvPr/>
          </p:nvSpPr>
          <p:spPr>
            <a:xfrm>
              <a:off x="6481975" y="1288100"/>
              <a:ext cx="2548200" cy="12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MNIST DATASET ALSO INCLUDED IN TORCHVISION LIBRARY</a:t>
              </a:r>
              <a:endPara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825" name="Google Shape;825;p78"/>
            <p:cNvSpPr txBox="1"/>
            <p:nvPr/>
          </p:nvSpPr>
          <p:spPr>
            <a:xfrm>
              <a:off x="6487800" y="2594850"/>
              <a:ext cx="2548200" cy="12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NEED TO CREATE TWO DATASETS:</a:t>
              </a:r>
              <a:b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</a:b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- ONE TO </a:t>
              </a:r>
              <a:r>
                <a:rPr b="1" lang="en" u="sng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TRAIN</a:t>
              </a: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 MODEL</a:t>
              </a:r>
              <a:endParaRPr b="1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- </a:t>
              </a: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ONE TO </a:t>
              </a:r>
              <a:r>
                <a:rPr b="1" lang="en" u="sng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TEST</a:t>
              </a:r>
              <a:r>
                <a:rPr b="1" lang="en">
                  <a:solidFill>
                    <a:schemeClr val="accent6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 MODEL</a:t>
              </a:r>
              <a:endParaRPr b="1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pic>
        <p:nvPicPr>
          <p:cNvPr id="826" name="Google Shape;826;p78" title="Screenshot 2025-11-13 124717.png"/>
          <p:cNvPicPr preferRelativeResize="0"/>
          <p:nvPr/>
        </p:nvPicPr>
        <p:blipFill rotWithShape="1">
          <a:blip r:embed="rId4">
            <a:alphaModFix/>
          </a:blip>
          <a:srcRect b="0" l="0" r="0" t="6924"/>
          <a:stretch/>
        </p:blipFill>
        <p:spPr>
          <a:xfrm>
            <a:off x="149883" y="1288100"/>
            <a:ext cx="5868649" cy="12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8"/>
          <p:cNvSpPr txBox="1"/>
          <p:nvPr/>
        </p:nvSpPr>
        <p:spPr>
          <a:xfrm>
            <a:off x="6487800" y="3867675"/>
            <a:ext cx="25482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Free Parameter:</a:t>
            </a:r>
            <a:endParaRPr b="1">
              <a:solidFill>
                <a:schemeClr val="accent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root= ‘./data’</a:t>
            </a:r>
            <a:endParaRPr b="1">
              <a:solidFill>
                <a:schemeClr val="accent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828" name="Google Shape;828;p78"/>
          <p:cNvCxnSpPr/>
          <p:nvPr/>
        </p:nvCxnSpPr>
        <p:spPr>
          <a:xfrm flipH="1" rot="10800000">
            <a:off x="6484475" y="3878800"/>
            <a:ext cx="25398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9" name="Google Shape;829;p78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3500" y="-24075"/>
            <a:ext cx="1271125" cy="12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8"/>
          <p:cNvSpPr/>
          <p:nvPr/>
        </p:nvSpPr>
        <p:spPr>
          <a:xfrm>
            <a:off x="968200" y="3689475"/>
            <a:ext cx="3785100" cy="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5" name="Google Shape;835;p79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79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79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79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79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79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79"/>
          <p:cNvSpPr txBox="1"/>
          <p:nvPr>
            <p:ph type="title"/>
          </p:nvPr>
        </p:nvSpPr>
        <p:spPr>
          <a:xfrm>
            <a:off x="139700" y="228600"/>
            <a:ext cx="648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/>
              <a:t>Data Loaders</a:t>
            </a:r>
            <a:endParaRPr/>
          </a:p>
        </p:txBody>
      </p:sp>
      <p:sp>
        <p:nvSpPr>
          <p:cNvPr id="842" name="Google Shape;842;p79"/>
          <p:cNvSpPr txBox="1"/>
          <p:nvPr>
            <p:ph idx="7" type="body"/>
          </p:nvPr>
        </p:nvSpPr>
        <p:spPr>
          <a:xfrm>
            <a:off x="1397063" y="1619725"/>
            <a:ext cx="38643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Refers to the process of breaking the dataset into </a:t>
            </a:r>
            <a:r>
              <a:rPr lang="en"/>
              <a:t>smaller</a:t>
            </a:r>
            <a:r>
              <a:rPr lang="en"/>
              <a:t> chunks that are  fed to the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Leverages hardware capabilities for increased efficiency and reduces memory footprint (whole </a:t>
            </a:r>
            <a:r>
              <a:rPr lang="en"/>
              <a:t>dataset</a:t>
            </a:r>
            <a:r>
              <a:rPr lang="en"/>
              <a:t> not loaded into RAM)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9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Batching</a:t>
            </a:r>
            <a:endParaRPr/>
          </a:p>
        </p:txBody>
      </p:sp>
      <p:sp>
        <p:nvSpPr>
          <p:cNvPr id="844" name="Google Shape;844;p79"/>
          <p:cNvSpPr txBox="1"/>
          <p:nvPr>
            <p:ph idx="9" type="body"/>
          </p:nvPr>
        </p:nvSpPr>
        <p:spPr>
          <a:xfrm>
            <a:off x="1399300" y="296942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Shuffles the data order so that the model encounters more combinations thus stopping overfitting.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Through this exposure, forces the model to learn more generalizable features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9"/>
          <p:cNvSpPr txBox="1"/>
          <p:nvPr>
            <p:ph idx="13" type="subTitle"/>
          </p:nvPr>
        </p:nvSpPr>
        <p:spPr>
          <a:xfrm>
            <a:off x="1399325" y="2576425"/>
            <a:ext cx="3811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Shuffling</a:t>
            </a:r>
            <a:endParaRPr/>
          </a:p>
        </p:txBody>
      </p:sp>
      <p:sp>
        <p:nvSpPr>
          <p:cNvPr id="846" name="Google Shape;846;p79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7" name="Google Shape;847;p79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8" name="Google Shape;848;p7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9" name="Google Shape;849;p79" title="dataloader-in-pytorch-thumbna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75" y="1281688"/>
            <a:ext cx="2538450" cy="25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9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3500" y="-24075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5" name="Google Shape;855;p80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80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80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80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80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80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80"/>
          <p:cNvSpPr txBox="1"/>
          <p:nvPr>
            <p:ph type="title"/>
          </p:nvPr>
        </p:nvSpPr>
        <p:spPr>
          <a:xfrm>
            <a:off x="139700" y="228600"/>
            <a:ext cx="648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DATALOADER</a:t>
            </a:r>
            <a:endParaRPr/>
          </a:p>
        </p:txBody>
      </p:sp>
      <p:pic>
        <p:nvPicPr>
          <p:cNvPr id="863" name="Google Shape;863;p80" title="Screenshot 2025-11-13 1340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00" y="1317675"/>
            <a:ext cx="7623951" cy="1261925"/>
          </a:xfrm>
          <a:prstGeom prst="rect">
            <a:avLst/>
          </a:prstGeom>
          <a:noFill/>
          <a:ln cap="flat" cmpd="sng" w="243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4" name="Google Shape;864;p80"/>
          <p:cNvSpPr/>
          <p:nvPr/>
        </p:nvSpPr>
        <p:spPr>
          <a:xfrm>
            <a:off x="1930962" y="1516902"/>
            <a:ext cx="2163600" cy="156000"/>
          </a:xfrm>
          <a:prstGeom prst="roundRect">
            <a:avLst>
              <a:gd fmla="val 0" name="adj"/>
            </a:avLst>
          </a:prstGeom>
          <a:noFill/>
          <a:ln cap="flat" cmpd="sng" w="121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6800" lIns="116800" spcFirstLastPara="1" rIns="116800" wrap="square" tIns="11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8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4129449" y="1516918"/>
            <a:ext cx="2689800" cy="156000"/>
          </a:xfrm>
          <a:prstGeom prst="roundRect">
            <a:avLst>
              <a:gd fmla="val 0" name="adj"/>
            </a:avLst>
          </a:prstGeom>
          <a:noFill/>
          <a:ln cap="flat" cmpd="sng" w="121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6800" lIns="116800" spcFirstLastPara="1" rIns="116800" wrap="square" tIns="11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8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866" name="Google Shape;866;p80" title="Screenshot 2025-11-13 1348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65" y="2705813"/>
            <a:ext cx="3782825" cy="102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0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288" y="266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" name="Google Shape;872;p81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81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81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1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81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81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8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81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</a:t>
            </a:r>
            <a:r>
              <a:rPr lang="en" sz="3600"/>
              <a:t>Network</a:t>
            </a:r>
            <a:r>
              <a:rPr lang="en" sz="3600"/>
              <a:t> Steps</a:t>
            </a:r>
            <a:endParaRPr sz="3600"/>
          </a:p>
        </p:txBody>
      </p:sp>
      <p:sp>
        <p:nvSpPr>
          <p:cNvPr id="880" name="Google Shape;880;p81"/>
          <p:cNvSpPr txBox="1"/>
          <p:nvPr>
            <p:ph idx="5" type="subTitle"/>
          </p:nvPr>
        </p:nvSpPr>
        <p:spPr>
          <a:xfrm>
            <a:off x="1399350" y="12871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Setting up the N</a:t>
            </a:r>
            <a:r>
              <a:rPr lang="en" sz="2700" u="sng"/>
              <a:t>N</a:t>
            </a:r>
            <a:endParaRPr sz="2700" u="sng"/>
          </a:p>
        </p:txBody>
      </p:sp>
      <p:sp>
        <p:nvSpPr>
          <p:cNvPr id="881" name="Google Shape;881;p81"/>
          <p:cNvSpPr txBox="1"/>
          <p:nvPr>
            <p:ph idx="7" type="subTitle"/>
          </p:nvPr>
        </p:nvSpPr>
        <p:spPr>
          <a:xfrm>
            <a:off x="1399330" y="2576425"/>
            <a:ext cx="38112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Loss and Optimizer</a:t>
            </a:r>
            <a:endParaRPr sz="2700"/>
          </a:p>
        </p:txBody>
      </p:sp>
      <p:sp>
        <p:nvSpPr>
          <p:cNvPr id="882" name="Google Shape;882;p81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Training the Model</a:t>
            </a:r>
            <a:endParaRPr sz="2700"/>
          </a:p>
        </p:txBody>
      </p:sp>
      <p:sp>
        <p:nvSpPr>
          <p:cNvPr id="883" name="Google Shape;883;p81"/>
          <p:cNvSpPr txBox="1"/>
          <p:nvPr>
            <p:ph idx="1" type="subTitle"/>
          </p:nvPr>
        </p:nvSpPr>
        <p:spPr>
          <a:xfrm>
            <a:off x="852950" y="3865575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4" name="Google Shape;884;p81"/>
          <p:cNvSpPr txBox="1"/>
          <p:nvPr>
            <p:ph idx="3" type="subTitle"/>
          </p:nvPr>
        </p:nvSpPr>
        <p:spPr>
          <a:xfrm>
            <a:off x="852950" y="1291350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5" name="Google Shape;885;p81"/>
          <p:cNvSpPr txBox="1"/>
          <p:nvPr>
            <p:ph idx="2" type="subTitle"/>
          </p:nvPr>
        </p:nvSpPr>
        <p:spPr>
          <a:xfrm>
            <a:off x="852950" y="2584425"/>
            <a:ext cx="5487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6" name="Google Shape;886;p81"/>
          <p:cNvSpPr txBox="1"/>
          <p:nvPr>
            <p:ph idx="2" type="subTitle"/>
          </p:nvPr>
        </p:nvSpPr>
        <p:spPr>
          <a:xfrm>
            <a:off x="5213650" y="1294550"/>
            <a:ext cx="2541000" cy="257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In our NN class we need to define two functions: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 u="sng">
                <a:solidFill>
                  <a:schemeClr val="lt2"/>
                </a:solidFill>
              </a:rPr>
              <a:t>init(self) - What is the neural network created with -&gt; Define the layers</a:t>
            </a:r>
            <a:endParaRPr sz="1300" u="sng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forward(self, x) - The process of the data being passed through the neural network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887" name="Google Shape;887;p81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88" y="266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Google Shape;892;p82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82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82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82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82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82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8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9" name="Google Shape;899;p82"/>
          <p:cNvSpPr txBox="1"/>
          <p:nvPr>
            <p:ph type="title"/>
          </p:nvPr>
        </p:nvSpPr>
        <p:spPr>
          <a:xfrm>
            <a:off x="139700" y="228600"/>
            <a:ext cx="648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Layers of a Neural Network</a:t>
            </a:r>
            <a:endParaRPr/>
          </a:p>
        </p:txBody>
      </p:sp>
      <p:sp>
        <p:nvSpPr>
          <p:cNvPr id="900" name="Google Shape;900;p8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Where the raw data is </a:t>
            </a:r>
            <a:r>
              <a:rPr lang="en"/>
              <a:t>received</a:t>
            </a:r>
            <a:r>
              <a:rPr lang="en"/>
              <a:t>. No calculations are done in this layer, the data is simply passed on</a:t>
            </a:r>
            <a:endParaRPr/>
          </a:p>
        </p:txBody>
      </p:sp>
      <p:sp>
        <p:nvSpPr>
          <p:cNvPr id="901" name="Google Shape;901;p8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902" name="Google Shape;902;p8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Where the actual learning is done. </a:t>
            </a:r>
            <a:r>
              <a:rPr lang="en"/>
              <a:t>Each hidden layer neuron performs a computation and applies an activation function before passing it on to potentially more layers</a:t>
            </a:r>
            <a:endParaRPr/>
          </a:p>
        </p:txBody>
      </p:sp>
      <p:sp>
        <p:nvSpPr>
          <p:cNvPr id="903" name="Google Shape;903;p8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Layers</a:t>
            </a:r>
            <a:endParaRPr/>
          </a:p>
        </p:txBody>
      </p:sp>
      <p:sp>
        <p:nvSpPr>
          <p:cNvPr id="904" name="Google Shape;904;p8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Where the final output is displayed. Each neuron displays the probability of the image being that specific digit with the highest percentage </a:t>
            </a:r>
            <a:r>
              <a:rPr lang="en"/>
              <a:t>neuron</a:t>
            </a:r>
            <a:r>
              <a:rPr lang="en"/>
              <a:t> being chosen</a:t>
            </a:r>
            <a:endParaRPr/>
          </a:p>
        </p:txBody>
      </p:sp>
      <p:sp>
        <p:nvSpPr>
          <p:cNvPr id="905" name="Google Shape;905;p8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Layer</a:t>
            </a:r>
            <a:endParaRPr/>
          </a:p>
        </p:txBody>
      </p:sp>
      <p:sp>
        <p:nvSpPr>
          <p:cNvPr id="906" name="Google Shape;906;p8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7" name="Google Shape;907;p8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8" name="Google Shape;908;p8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09" name="Google Shape;9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75" y="1301250"/>
            <a:ext cx="3811200" cy="38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82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288" y="266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5"/>
          <p:cNvPicPr preferRelativeResize="0"/>
          <p:nvPr/>
        </p:nvPicPr>
        <p:blipFill rotWithShape="1">
          <a:blip r:embed="rId3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5"/>
          <p:cNvPicPr preferRelativeResize="0"/>
          <p:nvPr/>
        </p:nvPicPr>
        <p:blipFill rotWithShape="1">
          <a:blip r:embed="rId4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5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588" name="Google Shape;588;p65"/>
          <p:cNvCxnSpPr/>
          <p:nvPr/>
        </p:nvCxnSpPr>
        <p:spPr>
          <a:xfrm flipH="1">
            <a:off x="1397800" y="1283675"/>
            <a:ext cx="1500" cy="190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5"/>
          <p:cNvSpPr txBox="1"/>
          <p:nvPr>
            <p:ph idx="8" type="title"/>
          </p:nvPr>
        </p:nvSpPr>
        <p:spPr>
          <a:xfrm>
            <a:off x="133375" y="236850"/>
            <a:ext cx="50787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90" name="Google Shape;590;p65"/>
          <p:cNvSpPr txBox="1"/>
          <p:nvPr>
            <p:ph idx="7" type="title"/>
          </p:nvPr>
        </p:nvSpPr>
        <p:spPr>
          <a:xfrm>
            <a:off x="365098" y="134672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" name="Google Shape;591;p65"/>
          <p:cNvSpPr txBox="1"/>
          <p:nvPr>
            <p:ph type="title"/>
          </p:nvPr>
        </p:nvSpPr>
        <p:spPr>
          <a:xfrm>
            <a:off x="365098" y="19801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2" name="Google Shape;592;p65"/>
          <p:cNvSpPr txBox="1"/>
          <p:nvPr>
            <p:ph idx="2" type="title"/>
          </p:nvPr>
        </p:nvSpPr>
        <p:spPr>
          <a:xfrm>
            <a:off x="365098" y="2609713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3" name="Google Shape;593;p65"/>
          <p:cNvSpPr txBox="1"/>
          <p:nvPr>
            <p:ph idx="9" type="title"/>
          </p:nvPr>
        </p:nvSpPr>
        <p:spPr>
          <a:xfrm>
            <a:off x="1483100" y="1346725"/>
            <a:ext cx="4272900" cy="461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"/>
                <a:ea typeface="Instrument Sans"/>
                <a:cs typeface="Instrument Sans"/>
                <a:sym typeface="Instrument Sans"/>
              </a:rPr>
              <a:t>The Perceptron </a:t>
            </a:r>
            <a:endParaRPr/>
          </a:p>
        </p:txBody>
      </p:sp>
      <p:sp>
        <p:nvSpPr>
          <p:cNvPr id="594" name="Google Shape;594;p65"/>
          <p:cNvSpPr txBox="1"/>
          <p:nvPr>
            <p:ph idx="13" type="title"/>
          </p:nvPr>
        </p:nvSpPr>
        <p:spPr>
          <a:xfrm>
            <a:off x="1483100" y="1980175"/>
            <a:ext cx="6364500" cy="461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"/>
                <a:ea typeface="Instrument Sans"/>
                <a:cs typeface="Instrument Sans"/>
                <a:sym typeface="Instrument Sans"/>
              </a:rPr>
              <a:t>Multi-Layer Perceptron and </a:t>
            </a:r>
            <a:r>
              <a:rPr lang="en" sz="1800">
                <a:latin typeface="Instrument Sans"/>
                <a:ea typeface="Instrument Sans"/>
                <a:cs typeface="Instrument Sans"/>
                <a:sym typeface="Instrument Sans"/>
              </a:rPr>
              <a:t>MNIST Classification with MLP</a:t>
            </a:r>
            <a:endParaRPr/>
          </a:p>
        </p:txBody>
      </p:sp>
      <p:sp>
        <p:nvSpPr>
          <p:cNvPr id="595" name="Google Shape;595;p65"/>
          <p:cNvSpPr txBox="1"/>
          <p:nvPr>
            <p:ph idx="5" type="title"/>
          </p:nvPr>
        </p:nvSpPr>
        <p:spPr>
          <a:xfrm>
            <a:off x="1483100" y="2609713"/>
            <a:ext cx="4272900" cy="461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"/>
                <a:ea typeface="Instrument Sans"/>
                <a:cs typeface="Instrument Sans"/>
                <a:sym typeface="Instrument Sans"/>
              </a:rPr>
              <a:t>Convolutional Neural Networks </a:t>
            </a:r>
            <a:endParaRPr/>
          </a:p>
        </p:txBody>
      </p:sp>
      <p:cxnSp>
        <p:nvCxnSpPr>
          <p:cNvPr id="596" name="Google Shape;596;p65"/>
          <p:cNvCxnSpPr/>
          <p:nvPr/>
        </p:nvCxnSpPr>
        <p:spPr>
          <a:xfrm>
            <a:off x="129300" y="12944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5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5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5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0" name="Google Shape;600;p65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413" y="385836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83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Activation Function?</a:t>
            </a:r>
            <a:endParaRPr/>
          </a:p>
        </p:txBody>
      </p:sp>
      <p:sp>
        <p:nvSpPr>
          <p:cNvPr id="917" name="Google Shape;917;p83"/>
          <p:cNvSpPr txBox="1"/>
          <p:nvPr>
            <p:ph idx="2" type="subTitle"/>
          </p:nvPr>
        </p:nvSpPr>
        <p:spPr>
          <a:xfrm>
            <a:off x="851600" y="1008300"/>
            <a:ext cx="3655500" cy="3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getting into the math: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Activation layers allow non-linearity to be introduced </a:t>
            </a:r>
            <a:r>
              <a:rPr lang="en"/>
              <a:t>allowing</a:t>
            </a:r>
            <a:r>
              <a:rPr lang="en"/>
              <a:t> neural networks to learn complex, non linear patterns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ReLU function is the standard in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f(x)=max(0,x)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</a:t>
            </a:r>
            <a:r>
              <a:rPr lang="en"/>
              <a:t>computationally</a:t>
            </a:r>
            <a:r>
              <a:rPr lang="en"/>
              <a:t> efficient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Leads to sparse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Solves the “vanishing gradient”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000" y="1008294"/>
            <a:ext cx="3804250" cy="285318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3"/>
          <p:cNvSpPr txBox="1"/>
          <p:nvPr/>
        </p:nvSpPr>
        <p:spPr>
          <a:xfrm>
            <a:off x="5215535" y="727050"/>
            <a:ext cx="3804300" cy="39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Rectified Linear Unit (RELU) Function</a:t>
            </a:r>
            <a:endParaRPr b="1" sz="1200" u="sng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920" name="Google Shape;920;p83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413" y="385836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/>
          <p:nvPr/>
        </p:nvSpPr>
        <p:spPr>
          <a:xfrm>
            <a:off x="128875" y="0"/>
            <a:ext cx="1270500" cy="129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6" name="Google Shape;926;p84"/>
          <p:cNvCxnSpPr/>
          <p:nvPr/>
        </p:nvCxnSpPr>
        <p:spPr>
          <a:xfrm>
            <a:off x="7752025" y="1675"/>
            <a:ext cx="2400" cy="25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84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84"/>
          <p:cNvCxnSpPr/>
          <p:nvPr/>
        </p:nvCxnSpPr>
        <p:spPr>
          <a:xfrm>
            <a:off x="64810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84"/>
          <p:cNvCxnSpPr/>
          <p:nvPr/>
        </p:nvCxnSpPr>
        <p:spPr>
          <a:xfrm>
            <a:off x="1399298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84"/>
          <p:cNvCxnSpPr/>
          <p:nvPr/>
        </p:nvCxnSpPr>
        <p:spPr>
          <a:xfrm>
            <a:off x="128875" y="3861475"/>
            <a:ext cx="636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84"/>
          <p:cNvCxnSpPr/>
          <p:nvPr/>
        </p:nvCxnSpPr>
        <p:spPr>
          <a:xfrm>
            <a:off x="128875" y="2574000"/>
            <a:ext cx="12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84"/>
          <p:cNvCxnSpPr/>
          <p:nvPr/>
        </p:nvCxnSpPr>
        <p:spPr>
          <a:xfrm>
            <a:off x="3940151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84"/>
          <p:cNvSpPr txBox="1"/>
          <p:nvPr/>
        </p:nvSpPr>
        <p:spPr>
          <a:xfrm>
            <a:off x="138700" y="6901"/>
            <a:ext cx="12606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01</a:t>
            </a:r>
            <a:endParaRPr sz="24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34" name="Google Shape;934;p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84"/>
          <p:cNvSpPr txBox="1"/>
          <p:nvPr>
            <p:ph idx="1" type="subTitle"/>
          </p:nvPr>
        </p:nvSpPr>
        <p:spPr>
          <a:xfrm>
            <a:off x="1399225" y="1286710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 the init() function you will define two fully connected layers and the ReLU activation function: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An input layer for the image 784 (28*28) pixels -&gt; hidden layer of 128 nodes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Hidden layer of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128 nodes -&gt; Output layer of 10 classifications (0-9)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36" name="Google Shape;936;p84"/>
          <p:cNvSpPr txBox="1"/>
          <p:nvPr>
            <p:ph type="title"/>
          </p:nvPr>
        </p:nvSpPr>
        <p:spPr>
          <a:xfrm>
            <a:off x="1394139" y="228300"/>
            <a:ext cx="6656100" cy="457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NN Instantiation</a:t>
            </a:r>
            <a:endParaRPr sz="3500"/>
          </a:p>
        </p:txBody>
      </p:sp>
      <p:cxnSp>
        <p:nvCxnSpPr>
          <p:cNvPr id="937" name="Google Shape;937;p84"/>
          <p:cNvCxnSpPr/>
          <p:nvPr/>
        </p:nvCxnSpPr>
        <p:spPr>
          <a:xfrm>
            <a:off x="6481000" y="2579575"/>
            <a:ext cx="2573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8" name="Google Shape;938;p84" title="Screenshot 2025-11-18 2152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50" y="1876739"/>
            <a:ext cx="3811875" cy="197854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9" name="Google Shape;939;p84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013" y="2026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p85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85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85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85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85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85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85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 Steps</a:t>
            </a:r>
            <a:endParaRPr sz="3600"/>
          </a:p>
        </p:txBody>
      </p:sp>
      <p:sp>
        <p:nvSpPr>
          <p:cNvPr id="952" name="Google Shape;952;p85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Setting up the NN</a:t>
            </a:r>
            <a:endParaRPr sz="2700" u="sng"/>
          </a:p>
        </p:txBody>
      </p:sp>
      <p:sp>
        <p:nvSpPr>
          <p:cNvPr id="953" name="Google Shape;953;p85"/>
          <p:cNvSpPr txBox="1"/>
          <p:nvPr>
            <p:ph idx="7" type="subTitle"/>
          </p:nvPr>
        </p:nvSpPr>
        <p:spPr>
          <a:xfrm>
            <a:off x="1399330" y="2576425"/>
            <a:ext cx="38112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Loss and Optimizer</a:t>
            </a:r>
            <a:endParaRPr sz="2700"/>
          </a:p>
        </p:txBody>
      </p:sp>
      <p:sp>
        <p:nvSpPr>
          <p:cNvPr id="954" name="Google Shape;954;p85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Training the Model</a:t>
            </a:r>
            <a:endParaRPr sz="2700"/>
          </a:p>
        </p:txBody>
      </p:sp>
      <p:sp>
        <p:nvSpPr>
          <p:cNvPr id="955" name="Google Shape;955;p85"/>
          <p:cNvSpPr txBox="1"/>
          <p:nvPr>
            <p:ph idx="1" type="subTitle"/>
          </p:nvPr>
        </p:nvSpPr>
        <p:spPr>
          <a:xfrm>
            <a:off x="852950" y="3865575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6" name="Google Shape;956;p85"/>
          <p:cNvSpPr txBox="1"/>
          <p:nvPr>
            <p:ph idx="3" type="subTitle"/>
          </p:nvPr>
        </p:nvSpPr>
        <p:spPr>
          <a:xfrm>
            <a:off x="852950" y="1291350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7" name="Google Shape;957;p85"/>
          <p:cNvSpPr txBox="1"/>
          <p:nvPr>
            <p:ph idx="2" type="subTitle"/>
          </p:nvPr>
        </p:nvSpPr>
        <p:spPr>
          <a:xfrm>
            <a:off x="852950" y="2584425"/>
            <a:ext cx="5487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8" name="Google Shape;958;p85"/>
          <p:cNvSpPr txBox="1"/>
          <p:nvPr>
            <p:ph idx="2" type="subTitle"/>
          </p:nvPr>
        </p:nvSpPr>
        <p:spPr>
          <a:xfrm>
            <a:off x="5213650" y="1294550"/>
            <a:ext cx="2541000" cy="257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In our NN class we need to define two functions: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init(self) - What is the neural network created with -&gt; Define the layers</a:t>
            </a:r>
            <a:endParaRPr sz="13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 u="sng">
                <a:solidFill>
                  <a:schemeClr val="lt2"/>
                </a:solidFill>
              </a:rPr>
              <a:t>forward(self, x) - The process of the data being passed through the </a:t>
            </a:r>
            <a:r>
              <a:rPr lang="en" sz="1300" u="sng">
                <a:solidFill>
                  <a:schemeClr val="lt2"/>
                </a:solidFill>
              </a:rPr>
              <a:t>neural</a:t>
            </a:r>
            <a:r>
              <a:rPr lang="en" sz="1300" u="sng">
                <a:solidFill>
                  <a:schemeClr val="lt2"/>
                </a:solidFill>
              </a:rPr>
              <a:t> network</a:t>
            </a:r>
            <a:endParaRPr sz="1300" u="sng">
              <a:solidFill>
                <a:schemeClr val="lt2"/>
              </a:solidFill>
            </a:endParaRPr>
          </a:p>
        </p:txBody>
      </p:sp>
      <p:pic>
        <p:nvPicPr>
          <p:cNvPr id="959" name="Google Shape;959;p85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88" y="266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86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Pass</a:t>
            </a:r>
            <a:endParaRPr/>
          </a:p>
        </p:txBody>
      </p:sp>
      <p:sp>
        <p:nvSpPr>
          <p:cNvPr id="966" name="Google Shape;966;p86"/>
          <p:cNvSpPr txBox="1"/>
          <p:nvPr>
            <p:ph idx="2" type="subTitle"/>
          </p:nvPr>
        </p:nvSpPr>
        <p:spPr>
          <a:xfrm>
            <a:off x="284550" y="1291425"/>
            <a:ext cx="47874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tensor will be passed through the NN.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as a tensor is still two-dimensional (still in the shape of a grid)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make it one dimensional so each pixel is assigned to a neuron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provides: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x = x.reshape(len(x), 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Otherwise, the data is passed into the first layer -&gt; activation function -&gt; second layer</a:t>
            </a:r>
            <a:endParaRPr/>
          </a:p>
        </p:txBody>
      </p:sp>
      <p:pic>
        <p:nvPicPr>
          <p:cNvPr id="967" name="Google Shape;967;p86" title="ml-mnist-2d-to-1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000" y="109423"/>
            <a:ext cx="3812750" cy="2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6" title="Screenshot 2025-11-18 2203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100" y="2579575"/>
            <a:ext cx="2107879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6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413" y="385836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4" name="Google Shape;974;p87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87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87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87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7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7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0" name="Google Shape;980;p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1" name="Google Shape;981;p87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 Steps</a:t>
            </a:r>
            <a:endParaRPr sz="3600"/>
          </a:p>
        </p:txBody>
      </p:sp>
      <p:sp>
        <p:nvSpPr>
          <p:cNvPr id="982" name="Google Shape;982;p87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Setting up the NN</a:t>
            </a:r>
            <a:endParaRPr sz="2700"/>
          </a:p>
        </p:txBody>
      </p:sp>
      <p:sp>
        <p:nvSpPr>
          <p:cNvPr id="983" name="Google Shape;983;p87"/>
          <p:cNvSpPr txBox="1"/>
          <p:nvPr>
            <p:ph idx="7" type="subTitle"/>
          </p:nvPr>
        </p:nvSpPr>
        <p:spPr>
          <a:xfrm>
            <a:off x="1399330" y="2576425"/>
            <a:ext cx="38112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Loss and Optimizer</a:t>
            </a:r>
            <a:endParaRPr sz="2700" u="sng"/>
          </a:p>
        </p:txBody>
      </p:sp>
      <p:sp>
        <p:nvSpPr>
          <p:cNvPr id="984" name="Google Shape;984;p87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Training the Model</a:t>
            </a:r>
            <a:endParaRPr sz="2700"/>
          </a:p>
        </p:txBody>
      </p:sp>
      <p:sp>
        <p:nvSpPr>
          <p:cNvPr id="985" name="Google Shape;985;p87"/>
          <p:cNvSpPr txBox="1"/>
          <p:nvPr>
            <p:ph idx="1" type="subTitle"/>
          </p:nvPr>
        </p:nvSpPr>
        <p:spPr>
          <a:xfrm>
            <a:off x="852950" y="3865575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6" name="Google Shape;986;p87"/>
          <p:cNvSpPr txBox="1"/>
          <p:nvPr>
            <p:ph idx="3" type="subTitle"/>
          </p:nvPr>
        </p:nvSpPr>
        <p:spPr>
          <a:xfrm>
            <a:off x="852950" y="1291350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7" name="Google Shape;987;p87"/>
          <p:cNvSpPr txBox="1"/>
          <p:nvPr>
            <p:ph idx="2" type="subTitle"/>
          </p:nvPr>
        </p:nvSpPr>
        <p:spPr>
          <a:xfrm>
            <a:off x="852950" y="2584425"/>
            <a:ext cx="5487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8" name="Google Shape;988;p87"/>
          <p:cNvSpPr txBox="1"/>
          <p:nvPr>
            <p:ph idx="2" type="subTitle"/>
          </p:nvPr>
        </p:nvSpPr>
        <p:spPr>
          <a:xfrm>
            <a:off x="5210500" y="2573125"/>
            <a:ext cx="2541000" cy="127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The loss measures how wrong the model's predictions are, while the optimizer adjusts the model's weights to reduce that wrongness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989" name="Google Shape;989;p87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88" y="266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88"/>
          <p:cNvSpPr txBox="1"/>
          <p:nvPr>
            <p:ph type="title"/>
          </p:nvPr>
        </p:nvSpPr>
        <p:spPr>
          <a:xfrm>
            <a:off x="128875" y="1291375"/>
            <a:ext cx="44430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To calculate loss you get the predictions from the model and run it through the loss function.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For classification Cross-</a:t>
            </a:r>
            <a:r>
              <a:rPr lang="en" sz="2600"/>
              <a:t>Entropy</a:t>
            </a:r>
            <a:r>
              <a:rPr lang="en" sz="2600"/>
              <a:t> loss is used.</a:t>
            </a:r>
            <a:endParaRPr sz="2600"/>
          </a:p>
        </p:txBody>
      </p:sp>
      <p:pic>
        <p:nvPicPr>
          <p:cNvPr id="996" name="Google Shape;996;p88" title="Code_Generated_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601" y="1780325"/>
            <a:ext cx="4625650" cy="27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8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Cross-</a:t>
            </a:r>
            <a:r>
              <a:rPr lang="en" sz="3600"/>
              <a:t>Entropy</a:t>
            </a:r>
            <a:r>
              <a:rPr lang="en" sz="3600"/>
              <a:t> Loss</a:t>
            </a:r>
            <a:endParaRPr sz="3600"/>
          </a:p>
        </p:txBody>
      </p:sp>
      <p:sp>
        <p:nvSpPr>
          <p:cNvPr id="998" name="Google Shape;998;p88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999" name="Google Shape;999;p88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89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Cross-Entropy Loss</a:t>
            </a:r>
            <a:endParaRPr sz="3600"/>
          </a:p>
        </p:txBody>
      </p:sp>
      <p:sp>
        <p:nvSpPr>
          <p:cNvPr id="1006" name="Google Shape;1006;p89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07" name="Google Shape;1007;p89" title="Screenshot 2025-11-19 1609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0" y="1744200"/>
            <a:ext cx="6989731" cy="29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89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90"/>
          <p:cNvSpPr txBox="1"/>
          <p:nvPr>
            <p:ph type="title"/>
          </p:nvPr>
        </p:nvSpPr>
        <p:spPr>
          <a:xfrm>
            <a:off x="128875" y="1291375"/>
            <a:ext cx="33354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Blame Game: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 assigns a specific portion of the total error to every single connection in the network.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015" name="Google Shape;1015;p90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Backpropagation</a:t>
            </a:r>
            <a:endParaRPr sz="3600"/>
          </a:p>
        </p:txBody>
      </p:sp>
      <p:sp>
        <p:nvSpPr>
          <p:cNvPr id="1016" name="Google Shape;1016;p90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17" name="Google Shape;1017;p90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90" title="Screenshot 2025-11-19 1638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50" y="3604300"/>
            <a:ext cx="3179725" cy="88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675" y="1696725"/>
            <a:ext cx="5374926" cy="266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5" name="Google Shape;1025;p91"/>
          <p:cNvSpPr txBox="1"/>
          <p:nvPr>
            <p:ph type="title"/>
          </p:nvPr>
        </p:nvSpPr>
        <p:spPr>
          <a:xfrm>
            <a:off x="128875" y="1291375"/>
            <a:ext cx="33354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optimizer is </a:t>
            </a:r>
            <a:r>
              <a:rPr lang="en" sz="2600"/>
              <a:t>responsible</a:t>
            </a:r>
            <a:r>
              <a:rPr lang="en" sz="2600"/>
              <a:t> for using the Loss and Backpropagation to update the weight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Learning Rate is the most critical component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026" name="Google Shape;1026;p91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Optimizer</a:t>
            </a:r>
            <a:endParaRPr sz="3600"/>
          </a:p>
        </p:txBody>
      </p:sp>
      <p:sp>
        <p:nvSpPr>
          <p:cNvPr id="1027" name="Google Shape;1027;p91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28" name="Google Shape;1028;p91" title="optimizer-in-deep-learning.png"/>
          <p:cNvPicPr preferRelativeResize="0"/>
          <p:nvPr/>
        </p:nvPicPr>
        <p:blipFill rotWithShape="1">
          <a:blip r:embed="rId3">
            <a:alphaModFix/>
          </a:blip>
          <a:srcRect b="25211" l="0" r="0" t="0"/>
          <a:stretch/>
        </p:blipFill>
        <p:spPr>
          <a:xfrm>
            <a:off x="3317850" y="1837950"/>
            <a:ext cx="5705402" cy="24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91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92"/>
          <p:cNvSpPr txBox="1"/>
          <p:nvPr>
            <p:ph type="title"/>
          </p:nvPr>
        </p:nvSpPr>
        <p:spPr>
          <a:xfrm>
            <a:off x="128875" y="1291375"/>
            <a:ext cx="33354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Adaptive Moment Estimation (ADAM)</a:t>
            </a:r>
            <a:r>
              <a:rPr lang="en" sz="2600"/>
              <a:t> is what we will use for this tutorial and commonly used in the field due to it’s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Adaptive Learning Rates</a:t>
            </a:r>
            <a:endParaRPr sz="2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036" name="Google Shape;1036;p92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Optimizer</a:t>
            </a:r>
            <a:endParaRPr sz="3600"/>
          </a:p>
        </p:txBody>
      </p:sp>
      <p:sp>
        <p:nvSpPr>
          <p:cNvPr id="1037" name="Google Shape;1037;p92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38" name="Google Shape;103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5151"/>
            <a:ext cx="3689451" cy="3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92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6"/>
          <p:cNvSpPr txBox="1"/>
          <p:nvPr>
            <p:ph idx="8" type="title"/>
          </p:nvPr>
        </p:nvSpPr>
        <p:spPr>
          <a:xfrm>
            <a:off x="133375" y="236850"/>
            <a:ext cx="82716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Perceptron</a:t>
            </a:r>
            <a:endParaRPr b="1"/>
          </a:p>
        </p:txBody>
      </p:sp>
      <p:sp>
        <p:nvSpPr>
          <p:cNvPr id="606" name="Google Shape;606;p66"/>
          <p:cNvSpPr txBox="1"/>
          <p:nvPr/>
        </p:nvSpPr>
        <p:spPr>
          <a:xfrm>
            <a:off x="283200" y="1361250"/>
            <a:ext cx="8271600" cy="3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07" name="Google Shape;607;p66" title="Screenshot 2025-11-19 at 3.34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0" y="1111375"/>
            <a:ext cx="3846200" cy="24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6"/>
          <p:cNvSpPr txBox="1"/>
          <p:nvPr/>
        </p:nvSpPr>
        <p:spPr>
          <a:xfrm>
            <a:off x="383700" y="3955825"/>
            <a:ext cx="7975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Perceptron is the </a:t>
            </a:r>
            <a:r>
              <a:rPr lang="en" sz="1100"/>
              <a:t>simplest</a:t>
            </a:r>
            <a:r>
              <a:rPr lang="en" sz="1100"/>
              <a:t> form of artificial neural network, used for binary classification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Perceptron was designed on the basis of </a:t>
            </a:r>
            <a:r>
              <a:rPr b="1" lang="en" sz="1100"/>
              <a:t>how biological neurons function</a:t>
            </a:r>
            <a:r>
              <a:rPr lang="en" sz="1100"/>
              <a:t>, which results in a decision-making process.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09" name="Google Shape;609;p66" title="Screenshot 2025-11-19 at 3.53.1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000" y="1111375"/>
            <a:ext cx="3425976" cy="23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93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Optimizer</a:t>
            </a:r>
            <a:endParaRPr sz="3600"/>
          </a:p>
        </p:txBody>
      </p:sp>
      <p:sp>
        <p:nvSpPr>
          <p:cNvPr id="1046" name="Google Shape;1046;p93"/>
          <p:cNvSpPr txBox="1"/>
          <p:nvPr/>
        </p:nvSpPr>
        <p:spPr>
          <a:xfrm>
            <a:off x="1733075" y="1205625"/>
            <a:ext cx="58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47" name="Google Shape;1047;p93" title="Screenshot 2025-11-19 1713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75" y="1756500"/>
            <a:ext cx="7314174" cy="2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93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3" name="Google Shape;1053;p94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94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94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94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94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94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9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94"/>
          <p:cNvSpPr txBox="1"/>
          <p:nvPr>
            <p:ph type="title"/>
          </p:nvPr>
        </p:nvSpPr>
        <p:spPr>
          <a:xfrm>
            <a:off x="139700" y="228600"/>
            <a:ext cx="64803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 Steps</a:t>
            </a:r>
            <a:endParaRPr sz="3600"/>
          </a:p>
        </p:txBody>
      </p:sp>
      <p:sp>
        <p:nvSpPr>
          <p:cNvPr id="1061" name="Google Shape;1061;p94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Setting up the NN</a:t>
            </a:r>
            <a:endParaRPr sz="2700"/>
          </a:p>
        </p:txBody>
      </p:sp>
      <p:sp>
        <p:nvSpPr>
          <p:cNvPr id="1062" name="Google Shape;1062;p94"/>
          <p:cNvSpPr txBox="1"/>
          <p:nvPr>
            <p:ph idx="7" type="subTitle"/>
          </p:nvPr>
        </p:nvSpPr>
        <p:spPr>
          <a:xfrm>
            <a:off x="1399330" y="2576425"/>
            <a:ext cx="38112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Loss and Optimizer</a:t>
            </a:r>
            <a:endParaRPr sz="2700"/>
          </a:p>
        </p:txBody>
      </p:sp>
      <p:sp>
        <p:nvSpPr>
          <p:cNvPr id="1063" name="Google Shape;1063;p94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Training the Model</a:t>
            </a:r>
            <a:endParaRPr sz="2700" u="sng"/>
          </a:p>
        </p:txBody>
      </p:sp>
      <p:sp>
        <p:nvSpPr>
          <p:cNvPr id="1064" name="Google Shape;1064;p94"/>
          <p:cNvSpPr txBox="1"/>
          <p:nvPr>
            <p:ph idx="1" type="subTitle"/>
          </p:nvPr>
        </p:nvSpPr>
        <p:spPr>
          <a:xfrm>
            <a:off x="852950" y="3865575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65" name="Google Shape;1065;p94"/>
          <p:cNvSpPr txBox="1"/>
          <p:nvPr>
            <p:ph idx="3" type="subTitle"/>
          </p:nvPr>
        </p:nvSpPr>
        <p:spPr>
          <a:xfrm>
            <a:off x="852950" y="1291350"/>
            <a:ext cx="5487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6" name="Google Shape;1066;p94"/>
          <p:cNvSpPr txBox="1"/>
          <p:nvPr>
            <p:ph idx="2" type="subTitle"/>
          </p:nvPr>
        </p:nvSpPr>
        <p:spPr>
          <a:xfrm>
            <a:off x="852950" y="2584425"/>
            <a:ext cx="5487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67" name="Google Shape;1067;p94"/>
          <p:cNvSpPr txBox="1"/>
          <p:nvPr>
            <p:ph idx="2" type="subTitle"/>
          </p:nvPr>
        </p:nvSpPr>
        <p:spPr>
          <a:xfrm>
            <a:off x="5213650" y="3861475"/>
            <a:ext cx="2541000" cy="12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An epoch is one complete pass through the entire dataset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068" name="Google Shape;1068;p94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95" title="Screenshot 2025-11-18 223424.png"/>
          <p:cNvPicPr preferRelativeResize="0"/>
          <p:nvPr/>
        </p:nvPicPr>
        <p:blipFill rotWithShape="1">
          <a:blip r:embed="rId3">
            <a:alphaModFix/>
          </a:blip>
          <a:srcRect b="0" l="0" r="3044" t="0"/>
          <a:stretch/>
        </p:blipFill>
        <p:spPr>
          <a:xfrm>
            <a:off x="5218125" y="1791500"/>
            <a:ext cx="3698776" cy="157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95"/>
          <p:cNvCxnSpPr/>
          <p:nvPr/>
        </p:nvCxnSpPr>
        <p:spPr>
          <a:xfrm>
            <a:off x="128875" y="38614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95"/>
          <p:cNvCxnSpPr/>
          <p:nvPr/>
        </p:nvCxnSpPr>
        <p:spPr>
          <a:xfrm flipH="1" rot="10800000">
            <a:off x="128875" y="2573875"/>
            <a:ext cx="5082600" cy="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95"/>
          <p:cNvCxnSpPr/>
          <p:nvPr/>
        </p:nvCxnSpPr>
        <p:spPr>
          <a:xfrm>
            <a:off x="5208175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95"/>
          <p:cNvCxnSpPr/>
          <p:nvPr/>
        </p:nvCxnSpPr>
        <p:spPr>
          <a:xfrm>
            <a:off x="7752136" y="1200"/>
            <a:ext cx="0" cy="129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95"/>
          <p:cNvSpPr txBox="1"/>
          <p:nvPr>
            <p:ph type="title"/>
          </p:nvPr>
        </p:nvSpPr>
        <p:spPr>
          <a:xfrm>
            <a:off x="139700" y="228600"/>
            <a:ext cx="5242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Training Loop</a:t>
            </a:r>
            <a:endParaRPr sz="3600"/>
          </a:p>
        </p:txBody>
      </p:sp>
      <p:sp>
        <p:nvSpPr>
          <p:cNvPr id="1080" name="Google Shape;1080;p95"/>
          <p:cNvSpPr txBox="1"/>
          <p:nvPr>
            <p:ph idx="4" type="title"/>
          </p:nvPr>
        </p:nvSpPr>
        <p:spPr>
          <a:xfrm>
            <a:off x="139700" y="1294075"/>
            <a:ext cx="3800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1081" name="Google Shape;1081;p95"/>
          <p:cNvSpPr txBox="1"/>
          <p:nvPr>
            <p:ph idx="5" type="title"/>
          </p:nvPr>
        </p:nvSpPr>
        <p:spPr>
          <a:xfrm>
            <a:off x="139700" y="1684867"/>
            <a:ext cx="38004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amount of epochs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epoch set the model to training mode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model.train()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image and associated label in </a:t>
            </a:r>
            <a:r>
              <a:rPr lang="en"/>
              <a:t>data loader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for i, (images, labels) in enumerate(train_dataloader):</a:t>
            </a:r>
            <a:endParaRPr/>
          </a:p>
        </p:txBody>
      </p:sp>
      <p:sp>
        <p:nvSpPr>
          <p:cNvPr id="1082" name="Google Shape;1082;p95"/>
          <p:cNvSpPr txBox="1"/>
          <p:nvPr>
            <p:ph idx="6" type="title"/>
          </p:nvPr>
        </p:nvSpPr>
        <p:spPr>
          <a:xfrm>
            <a:off x="139700" y="2584475"/>
            <a:ext cx="3800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1083" name="Google Shape;1083;p95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13" y="12"/>
            <a:ext cx="1271125" cy="12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5"/>
          <p:cNvSpPr txBox="1"/>
          <p:nvPr>
            <p:ph idx="7" type="title"/>
          </p:nvPr>
        </p:nvSpPr>
        <p:spPr>
          <a:xfrm>
            <a:off x="139700" y="2959097"/>
            <a:ext cx="38004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past gradients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new gradients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weights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6"/>
          <p:cNvSpPr txBox="1"/>
          <p:nvPr>
            <p:ph type="title"/>
          </p:nvPr>
        </p:nvSpPr>
        <p:spPr>
          <a:xfrm>
            <a:off x="126400" y="2827225"/>
            <a:ext cx="7627500" cy="15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pic>
        <p:nvPicPr>
          <p:cNvPr id="1090" name="Google Shape;1090;p96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61475"/>
            <a:ext cx="1271125" cy="12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75" y="0"/>
            <a:ext cx="5195810" cy="25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6"/>
          <p:cNvSpPr/>
          <p:nvPr/>
        </p:nvSpPr>
        <p:spPr>
          <a:xfrm>
            <a:off x="5316850" y="51425"/>
            <a:ext cx="2435400" cy="200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7" name="Google Shape;1097;p97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9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97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Why CNNs?</a:t>
            </a:r>
            <a:endParaRPr/>
          </a:p>
        </p:txBody>
      </p:sp>
      <p:sp>
        <p:nvSpPr>
          <p:cNvPr id="1100" name="Google Shape;1100;p97"/>
          <p:cNvSpPr txBox="1"/>
          <p:nvPr>
            <p:ph idx="6" type="subTitle"/>
          </p:nvPr>
        </p:nvSpPr>
        <p:spPr>
          <a:xfrm>
            <a:off x="284550" y="1112925"/>
            <a:ext cx="8318100" cy="37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CNNs don’t have nearly as many weights to train making them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quicker to train</a:t>
            </a:r>
            <a:endParaRPr sz="1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CNNs take into account the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spatial structure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the image (allowing us to preserve data)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Hence,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less computationally intensive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often more accurate than MLP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7"/>
          <p:cNvSpPr/>
          <p:nvPr/>
        </p:nvSpPr>
        <p:spPr>
          <a:xfrm>
            <a:off x="128875" y="4568100"/>
            <a:ext cx="1463700" cy="57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02" name="Google Shape;1102;p97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8"/>
          <p:cNvSpPr txBox="1"/>
          <p:nvPr>
            <p:ph type="title"/>
          </p:nvPr>
        </p:nvSpPr>
        <p:spPr>
          <a:xfrm>
            <a:off x="139700" y="228600"/>
            <a:ext cx="50793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Images</a:t>
            </a:r>
            <a:endParaRPr/>
          </a:p>
        </p:txBody>
      </p:sp>
      <p:sp>
        <p:nvSpPr>
          <p:cNvPr id="1108" name="Google Shape;1108;p98"/>
          <p:cNvSpPr txBox="1"/>
          <p:nvPr>
            <p:ph idx="2" type="subTitle"/>
          </p:nvPr>
        </p:nvSpPr>
        <p:spPr>
          <a:xfrm>
            <a:off x="284550" y="1291425"/>
            <a:ext cx="36555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NNs neglect the structure of the image, let’s look at the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see?</a:t>
            </a:r>
            <a:endParaRPr/>
          </a:p>
        </p:txBody>
      </p:sp>
      <p:sp>
        <p:nvSpPr>
          <p:cNvPr id="1109" name="Google Shape;1109;p98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</p:spPr>
      </p:sp>
      <p:sp>
        <p:nvSpPr>
          <p:cNvPr id="1110" name="Google Shape;1110;p98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</p:spPr>
      </p:sp>
      <p:pic>
        <p:nvPicPr>
          <p:cNvPr id="1111" name="Google Shape;1111;p98"/>
          <p:cNvPicPr preferRelativeResize="0"/>
          <p:nvPr/>
        </p:nvPicPr>
        <p:blipFill rotWithShape="1">
          <a:blip r:embed="rId3">
            <a:alphaModFix/>
          </a:blip>
          <a:srcRect b="2987" l="4333" r="0" t="0"/>
          <a:stretch/>
        </p:blipFill>
        <p:spPr>
          <a:xfrm>
            <a:off x="4117725" y="-2575"/>
            <a:ext cx="5026275" cy="49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99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99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W</a:t>
            </a:r>
            <a:r>
              <a:rPr lang="en"/>
              <a:t>hat is a CNN?</a:t>
            </a:r>
            <a:endParaRPr/>
          </a:p>
        </p:txBody>
      </p:sp>
      <p:sp>
        <p:nvSpPr>
          <p:cNvPr id="1119" name="Google Shape;1119;p99"/>
          <p:cNvSpPr/>
          <p:nvPr/>
        </p:nvSpPr>
        <p:spPr>
          <a:xfrm>
            <a:off x="128875" y="4568100"/>
            <a:ext cx="1463700" cy="57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20" name="Google Shape;11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900" y="3140450"/>
            <a:ext cx="3691226" cy="19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99"/>
          <p:cNvSpPr txBox="1"/>
          <p:nvPr>
            <p:ph idx="6" type="subTitle"/>
          </p:nvPr>
        </p:nvSpPr>
        <p:spPr>
          <a:xfrm>
            <a:off x="312013" y="1089800"/>
            <a:ext cx="7977000" cy="32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Images are represented as a matrix and are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viewed in sections</a:t>
            </a:r>
            <a:endParaRPr sz="1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sections are called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patches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which are treated individually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isolate features/patterns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an image using a filter (aka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kernel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Works best for image recognition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99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100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What is a kernel?</a:t>
            </a:r>
            <a:endParaRPr/>
          </a:p>
        </p:txBody>
      </p:sp>
      <p:sp>
        <p:nvSpPr>
          <p:cNvPr id="1129" name="Google Shape;1129;p100"/>
          <p:cNvSpPr txBox="1"/>
          <p:nvPr>
            <p:ph idx="6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0" name="Google Shape;1130;p100"/>
          <p:cNvGraphicFramePr/>
          <p:nvPr/>
        </p:nvGraphicFramePr>
        <p:xfrm>
          <a:off x="5623175" y="54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1133350"/>
                <a:gridCol w="1133350"/>
                <a:gridCol w="1133350"/>
              </a:tblGrid>
              <a:tr h="113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-1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0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-</a:t>
                      </a:r>
                      <a:r>
                        <a:rPr b="1" lang="en" sz="2400"/>
                        <a:t>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0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-1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0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1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1" name="Google Shape;1131;p100"/>
          <p:cNvSpPr/>
          <p:nvPr/>
        </p:nvSpPr>
        <p:spPr>
          <a:xfrm>
            <a:off x="139700" y="4428925"/>
            <a:ext cx="3186300" cy="70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32" name="Google Shape;1132;p100"/>
          <p:cNvSpPr/>
          <p:nvPr/>
        </p:nvSpPr>
        <p:spPr>
          <a:xfrm>
            <a:off x="5083400" y="0"/>
            <a:ext cx="3939900" cy="2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33" name="Google Shape;1133;p100"/>
          <p:cNvSpPr txBox="1"/>
          <p:nvPr>
            <p:ph idx="6" type="subTitle"/>
          </p:nvPr>
        </p:nvSpPr>
        <p:spPr>
          <a:xfrm>
            <a:off x="230600" y="959525"/>
            <a:ext cx="5248200" cy="402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kernel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is a filter used to identify patterns within data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Each kernel corresponds to a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unique pattern</a:t>
            </a:r>
            <a:endParaRPr sz="1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is represented by a matrix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identify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how close each patch fits the pattern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using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activation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Activation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is represented by a number and identifies if the pattern we are searching for is present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100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1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Activation</a:t>
            </a:r>
            <a:endParaRPr/>
          </a:p>
        </p:txBody>
      </p:sp>
      <p:pic>
        <p:nvPicPr>
          <p:cNvPr id="1140" name="Google Shape;1140;p101"/>
          <p:cNvPicPr preferRelativeResize="0"/>
          <p:nvPr/>
        </p:nvPicPr>
        <p:blipFill rotWithShape="1">
          <a:blip r:embed="rId3">
            <a:alphaModFix/>
          </a:blip>
          <a:srcRect b="65108" l="23803" r="65709" t="24964"/>
          <a:stretch/>
        </p:blipFill>
        <p:spPr>
          <a:xfrm>
            <a:off x="5212100" y="228600"/>
            <a:ext cx="2540024" cy="23538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1" name="Google Shape;1141;p101"/>
          <p:cNvGraphicFramePr/>
          <p:nvPr/>
        </p:nvGraphicFramePr>
        <p:xfrm>
          <a:off x="7752125" y="258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2" name="Google Shape;1142;p101"/>
          <p:cNvSpPr txBox="1"/>
          <p:nvPr>
            <p:ph idx="2" type="subTitle"/>
          </p:nvPr>
        </p:nvSpPr>
        <p:spPr>
          <a:xfrm>
            <a:off x="200750" y="796400"/>
            <a:ext cx="49572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top image is a 3x3 patch of the image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bottom image is our kernel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calculate the activation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by computing the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dot product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between the kernel and the patch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the highest activation: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Positive kernel values lie on top of bright pixels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Negative kernel values lie on top dark pixels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Kernel values of 0 are negligible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3" name="Google Shape;1143;p101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2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Activation</a:t>
            </a:r>
            <a:endParaRPr/>
          </a:p>
        </p:txBody>
      </p:sp>
      <p:pic>
        <p:nvPicPr>
          <p:cNvPr id="1149" name="Google Shape;1149;p102"/>
          <p:cNvPicPr preferRelativeResize="0"/>
          <p:nvPr/>
        </p:nvPicPr>
        <p:blipFill rotWithShape="1">
          <a:blip r:embed="rId3">
            <a:alphaModFix/>
          </a:blip>
          <a:srcRect b="65108" l="23803" r="65709" t="24964"/>
          <a:stretch/>
        </p:blipFill>
        <p:spPr>
          <a:xfrm>
            <a:off x="5212100" y="228600"/>
            <a:ext cx="2540024" cy="23538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0" name="Google Shape;1150;p102"/>
          <p:cNvGraphicFramePr/>
          <p:nvPr/>
        </p:nvGraphicFramePr>
        <p:xfrm>
          <a:off x="5212100" y="22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846675"/>
                <a:gridCol w="846675"/>
                <a:gridCol w="846675"/>
              </a:tblGrid>
              <a:tr h="80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2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151" name="Google Shape;1151;p102"/>
          <p:cNvSpPr txBox="1"/>
          <p:nvPr>
            <p:ph idx="2" type="subTitle"/>
          </p:nvPr>
        </p:nvSpPr>
        <p:spPr>
          <a:xfrm>
            <a:off x="200750" y="796400"/>
            <a:ext cx="49572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top image is a 3x3 patch of the image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bottom image is our kernel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calculate the activation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by computing the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dot product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between the kernel and the patch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the highest activation: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Positive kernel values lie on top of bright pixels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Negative kernel values lie on top dark pixels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Kernel values of 0 are negligible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102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/>
        </p:nvSpPr>
        <p:spPr>
          <a:xfrm>
            <a:off x="55075" y="1291381"/>
            <a:ext cx="5229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The perceptron is the simplest model of a biological neuron.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128875" y="4069835"/>
            <a:ext cx="5229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It draws a </a:t>
            </a:r>
            <a:r>
              <a:rPr b="1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linear boundary</a:t>
            </a: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 to separate data.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16" name="Google Shape;616;p67"/>
          <p:cNvSpPr txBox="1"/>
          <p:nvPr/>
        </p:nvSpPr>
        <p:spPr>
          <a:xfrm>
            <a:off x="128875" y="2216182"/>
            <a:ext cx="456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Inputs (x):</a:t>
            </a: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 Information entering the neuron.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128875" y="2650878"/>
            <a:ext cx="456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Weights (w):</a:t>
            </a: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 The "importance" of each input.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18" name="Google Shape;618;p67"/>
          <p:cNvSpPr txBox="1"/>
          <p:nvPr/>
        </p:nvSpPr>
        <p:spPr>
          <a:xfrm>
            <a:off x="128875" y="3097700"/>
            <a:ext cx="456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Bias (b):</a:t>
            </a: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 A threshold to trigger activation.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19" name="Google Shape;619;p67"/>
          <p:cNvSpPr txBox="1"/>
          <p:nvPr/>
        </p:nvSpPr>
        <p:spPr>
          <a:xfrm>
            <a:off x="128875" y="3544521"/>
            <a:ext cx="456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Output (y):</a:t>
            </a:r>
            <a:r>
              <a:rPr b="0" i="0" lang="en" sz="1650" u="none" cap="none" strike="noStrike">
                <a:solidFill>
                  <a:srgbClr val="4C1130"/>
                </a:solidFill>
                <a:latin typeface="Urbanist"/>
                <a:ea typeface="Urbanist"/>
                <a:cs typeface="Urbanist"/>
                <a:sym typeface="Urbanist"/>
              </a:rPr>
              <a:t> The final decision (0 or 1).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descr="image.png" id="620" name="Google Shape;6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700" y="1880725"/>
            <a:ext cx="3727900" cy="2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7"/>
          <p:cNvSpPr txBox="1"/>
          <p:nvPr/>
        </p:nvSpPr>
        <p:spPr>
          <a:xfrm>
            <a:off x="2427262" y="286425"/>
            <a:ext cx="47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EE4C2C"/>
                </a:solidFill>
                <a:latin typeface="Urbanist"/>
                <a:ea typeface="Urbanist"/>
                <a:cs typeface="Urbanist"/>
                <a:sym typeface="Urbanist"/>
              </a:rPr>
              <a:t>What is a Perceptron?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3"/>
          <p:cNvSpPr txBox="1"/>
          <p:nvPr>
            <p:ph type="title"/>
          </p:nvPr>
        </p:nvSpPr>
        <p:spPr>
          <a:xfrm>
            <a:off x="139700" y="228600"/>
            <a:ext cx="50793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Convolution: Matrix Multiplication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103"/>
          <p:cNvPicPr preferRelativeResize="0"/>
          <p:nvPr/>
        </p:nvPicPr>
        <p:blipFill rotWithShape="1">
          <a:blip r:embed="rId3">
            <a:alphaModFix/>
          </a:blip>
          <a:srcRect b="65108" l="23803" r="65709" t="24964"/>
          <a:stretch/>
        </p:blipFill>
        <p:spPr>
          <a:xfrm>
            <a:off x="5212100" y="228600"/>
            <a:ext cx="2540024" cy="23538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9" name="Google Shape;1159;p103"/>
          <p:cNvGraphicFramePr/>
          <p:nvPr/>
        </p:nvGraphicFramePr>
        <p:xfrm>
          <a:off x="7752125" y="258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0" name="Google Shape;1160;p103"/>
          <p:cNvSpPr txBox="1"/>
          <p:nvPr>
            <p:ph idx="2" type="subTitle"/>
          </p:nvPr>
        </p:nvSpPr>
        <p:spPr>
          <a:xfrm>
            <a:off x="284550" y="967375"/>
            <a:ext cx="45480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Computing the activation: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= (-1) x 0 + (0) x 49 + 238 x (1) +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       (-1) x 0 + (0) x 18 + 219 x (1) +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       (-1) x 0 + (0) x 0   +   80 x (1)  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= 537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activation for the 3x3 image for this kernel is 537.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103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6" name="Google Shape;1166;p104"/>
          <p:cNvCxnSpPr/>
          <p:nvPr/>
        </p:nvCxnSpPr>
        <p:spPr>
          <a:xfrm>
            <a:off x="126000" y="80585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104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169" name="Google Shape;1169;p104"/>
          <p:cNvSpPr txBox="1"/>
          <p:nvPr>
            <p:ph idx="6" type="subTitle"/>
          </p:nvPr>
        </p:nvSpPr>
        <p:spPr>
          <a:xfrm>
            <a:off x="284550" y="1005800"/>
            <a:ext cx="8733300" cy="18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each iteration,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activation of the image is written into the kernel’s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feature map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continue doing this until we reach the end of the image patch, this is one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convolution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Below is an example of convolution with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stride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of 1 (stride is the number of pixels the kernel moves on each convolution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0" name="Google Shape;1170;p104" title="Kernel iteration 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25" y="2952025"/>
            <a:ext cx="5485800" cy="21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04"/>
          <p:cNvSpPr/>
          <p:nvPr/>
        </p:nvSpPr>
        <p:spPr>
          <a:xfrm>
            <a:off x="140375" y="4321350"/>
            <a:ext cx="12588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72" name="Google Shape;1172;p104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800" y="3956725"/>
            <a:ext cx="1172750" cy="11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7" name="Google Shape;1177;p105"/>
          <p:cNvCxnSpPr/>
          <p:nvPr/>
        </p:nvCxnSpPr>
        <p:spPr>
          <a:xfrm>
            <a:off x="126000" y="8259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10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105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What is it?</a:t>
            </a:r>
            <a:endParaRPr/>
          </a:p>
        </p:txBody>
      </p:sp>
      <p:sp>
        <p:nvSpPr>
          <p:cNvPr id="1180" name="Google Shape;1180;p105"/>
          <p:cNvSpPr txBox="1"/>
          <p:nvPr>
            <p:ph idx="6" type="subTitle"/>
          </p:nvPr>
        </p:nvSpPr>
        <p:spPr>
          <a:xfrm>
            <a:off x="155100" y="763800"/>
            <a:ext cx="8833800" cy="361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Once we have completed our convolution we are left with the feature map of the kernel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feature map represents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where the feature is detected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it is represented by a matrix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Question: What will the dimensions of our feature map be after iterating a 3x3 kernel with stride 1 over a 28x28 image?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5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82" name="Google Shape;1182;p105" title="Kernel iteration 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00" y="2683300"/>
            <a:ext cx="6176201" cy="24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05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8" name="Google Shape;1188;p106"/>
          <p:cNvCxnSpPr/>
          <p:nvPr/>
        </p:nvCxnSpPr>
        <p:spPr>
          <a:xfrm>
            <a:off x="126000" y="8259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10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106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What is it?</a:t>
            </a:r>
            <a:endParaRPr/>
          </a:p>
        </p:txBody>
      </p:sp>
      <p:sp>
        <p:nvSpPr>
          <p:cNvPr id="1191" name="Google Shape;1191;p106"/>
          <p:cNvSpPr txBox="1"/>
          <p:nvPr>
            <p:ph idx="6" type="subTitle"/>
          </p:nvPr>
        </p:nvSpPr>
        <p:spPr>
          <a:xfrm>
            <a:off x="155100" y="763800"/>
            <a:ext cx="8833800" cy="361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Once we have completed our convolution we are left with the feature map of the kernel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feature map represents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where the feature is detected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it is represented by a matrix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Question: What will the dimensions of our feature map be after iterating a 3x3 kernel with stride 1 over a 28x28 image?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06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93" name="Google Shape;1193;p106" title="Kernel iteration 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00" y="2683300"/>
            <a:ext cx="6176201" cy="24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06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6"/>
          <p:cNvSpPr txBox="1"/>
          <p:nvPr/>
        </p:nvSpPr>
        <p:spPr>
          <a:xfrm>
            <a:off x="316225" y="2947025"/>
            <a:ext cx="1400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Answer: 26x26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Google Shape;1200;p107"/>
          <p:cNvCxnSpPr/>
          <p:nvPr/>
        </p:nvCxnSpPr>
        <p:spPr>
          <a:xfrm>
            <a:off x="126000" y="8259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1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107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Padding</a:t>
            </a:r>
            <a:endParaRPr/>
          </a:p>
        </p:txBody>
      </p:sp>
      <p:sp>
        <p:nvSpPr>
          <p:cNvPr id="1203" name="Google Shape;1203;p107"/>
          <p:cNvSpPr txBox="1"/>
          <p:nvPr>
            <p:ph idx="6" type="subTitle"/>
          </p:nvPr>
        </p:nvSpPr>
        <p:spPr>
          <a:xfrm>
            <a:off x="189450" y="717475"/>
            <a:ext cx="8833800" cy="3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Padding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allows us to preserve the size of the image by adding a 1 pixel border of zeroes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will allow us to have a feature map the same size as the original patch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7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205" name="Google Shape;1205;p107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07" title="Paddin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175" y="2122175"/>
            <a:ext cx="6014600" cy="30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8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Visualization</a:t>
            </a:r>
            <a:endParaRPr/>
          </a:p>
        </p:txBody>
      </p:sp>
      <p:sp>
        <p:nvSpPr>
          <p:cNvPr id="1212" name="Google Shape;1212;p108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13" name="Google Shape;1213;p108"/>
          <p:cNvSpPr txBox="1"/>
          <p:nvPr/>
        </p:nvSpPr>
        <p:spPr>
          <a:xfrm>
            <a:off x="516250" y="2672725"/>
            <a:ext cx="24921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14" name="Google Shape;1214;p108"/>
          <p:cNvSpPr txBox="1"/>
          <p:nvPr>
            <p:ph idx="6" type="subTitle"/>
          </p:nvPr>
        </p:nvSpPr>
        <p:spPr>
          <a:xfrm>
            <a:off x="426500" y="2672725"/>
            <a:ext cx="3655500" cy="15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filter looks for a change in brightness from light to dark when moving from left to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Where might we see high activation of this filter on the image on the right?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108"/>
          <p:cNvPicPr preferRelativeResize="0"/>
          <p:nvPr/>
        </p:nvPicPr>
        <p:blipFill rotWithShape="1">
          <a:blip r:embed="rId3">
            <a:alphaModFix/>
          </a:blip>
          <a:srcRect b="8023" l="8873" r="13624" t="18706"/>
          <a:stretch/>
        </p:blipFill>
        <p:spPr>
          <a:xfrm>
            <a:off x="4850125" y="2672725"/>
            <a:ext cx="2136553" cy="2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08" title="WEAP edi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7" name="Google Shape;1217;p108"/>
          <p:cNvGraphicFramePr/>
          <p:nvPr/>
        </p:nvGraphicFramePr>
        <p:xfrm>
          <a:off x="426500" y="953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8" name="Google Shape;1218;p108"/>
          <p:cNvGraphicFramePr/>
          <p:nvPr/>
        </p:nvGraphicFramePr>
        <p:xfrm>
          <a:off x="4217450" y="95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cxnSp>
        <p:nvCxnSpPr>
          <p:cNvPr id="1219" name="Google Shape;1219;p108"/>
          <p:cNvCxnSpPr/>
          <p:nvPr/>
        </p:nvCxnSpPr>
        <p:spPr>
          <a:xfrm>
            <a:off x="2164075" y="1600838"/>
            <a:ext cx="1485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9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Visualization</a:t>
            </a:r>
            <a:endParaRPr/>
          </a:p>
        </p:txBody>
      </p:sp>
      <p:sp>
        <p:nvSpPr>
          <p:cNvPr id="1225" name="Google Shape;1225;p109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aphicFrame>
        <p:nvGraphicFramePr>
          <p:cNvPr id="1226" name="Google Shape;1226;p109"/>
          <p:cNvGraphicFramePr/>
          <p:nvPr/>
        </p:nvGraphicFramePr>
        <p:xfrm>
          <a:off x="426500" y="953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</a:t>
                      </a: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7" name="Google Shape;1227;p109"/>
          <p:cNvGraphicFramePr/>
          <p:nvPr/>
        </p:nvGraphicFramePr>
        <p:xfrm>
          <a:off x="4217450" y="95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cxnSp>
        <p:nvCxnSpPr>
          <p:cNvPr id="1228" name="Google Shape;1228;p109"/>
          <p:cNvCxnSpPr/>
          <p:nvPr/>
        </p:nvCxnSpPr>
        <p:spPr>
          <a:xfrm>
            <a:off x="2164075" y="1600838"/>
            <a:ext cx="1485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9" name="Google Shape;1229;p109"/>
          <p:cNvSpPr txBox="1"/>
          <p:nvPr/>
        </p:nvSpPr>
        <p:spPr>
          <a:xfrm>
            <a:off x="516250" y="2672725"/>
            <a:ext cx="24921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30" name="Google Shape;1230;p109"/>
          <p:cNvSpPr txBox="1"/>
          <p:nvPr>
            <p:ph idx="6" type="subTitle"/>
          </p:nvPr>
        </p:nvSpPr>
        <p:spPr>
          <a:xfrm>
            <a:off x="426500" y="2672725"/>
            <a:ext cx="4052100" cy="12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filter looks for a change in brightness from bright to dark when moving from left to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109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025" y="3435950"/>
            <a:ext cx="12858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0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Visualization</a:t>
            </a:r>
            <a:endParaRPr/>
          </a:p>
        </p:txBody>
      </p:sp>
      <p:sp>
        <p:nvSpPr>
          <p:cNvPr id="1238" name="Google Shape;1238;p110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39" name="Google Shape;1239;p110"/>
          <p:cNvSpPr txBox="1"/>
          <p:nvPr>
            <p:ph idx="6" type="subTitle"/>
          </p:nvPr>
        </p:nvSpPr>
        <p:spPr>
          <a:xfrm>
            <a:off x="516250" y="967750"/>
            <a:ext cx="7236000" cy="150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following feature map can anyone tell me the 3x3 kernel that corresponds to this </a:t>
            </a:r>
            <a:r>
              <a:rPr lang="en"/>
              <a:t>feature</a:t>
            </a:r>
            <a:r>
              <a:rPr lang="en"/>
              <a:t> map?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110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275" y="2167308"/>
            <a:ext cx="1844700" cy="186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11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Mapping: Visualization</a:t>
            </a:r>
            <a:endParaRPr/>
          </a:p>
        </p:txBody>
      </p:sp>
      <p:sp>
        <p:nvSpPr>
          <p:cNvPr id="1247" name="Google Shape;1247;p111"/>
          <p:cNvSpPr/>
          <p:nvPr/>
        </p:nvSpPr>
        <p:spPr>
          <a:xfrm>
            <a:off x="128875" y="461227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48" name="Google Shape;1248;p111"/>
          <p:cNvSpPr txBox="1"/>
          <p:nvPr>
            <p:ph idx="6" type="subTitle"/>
          </p:nvPr>
        </p:nvSpPr>
        <p:spPr>
          <a:xfrm>
            <a:off x="516250" y="967750"/>
            <a:ext cx="7236000" cy="150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following feature map can anyone tell me the 3x3 kernel that corresponds to this feature map?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9" name="Google Shape;1249;p111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0" name="Google Shape;1250;p111"/>
          <p:cNvGraphicFramePr/>
          <p:nvPr/>
        </p:nvGraphicFramePr>
        <p:xfrm>
          <a:off x="5080675" y="203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1" name="Google Shape;1251;p111"/>
          <p:cNvGraphicFramePr/>
          <p:nvPr/>
        </p:nvGraphicFramePr>
        <p:xfrm>
          <a:off x="1528525" y="203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423700"/>
                <a:gridCol w="423700"/>
                <a:gridCol w="423700"/>
              </a:tblGrid>
              <a:tr h="44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cxnSp>
        <p:nvCxnSpPr>
          <p:cNvPr id="1252" name="Google Shape;1252;p111"/>
          <p:cNvCxnSpPr/>
          <p:nvPr/>
        </p:nvCxnSpPr>
        <p:spPr>
          <a:xfrm>
            <a:off x="3132075" y="2679025"/>
            <a:ext cx="1485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7" name="Google Shape;1257;p112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1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9" name="Google Shape;1259;p112"/>
          <p:cNvSpPr txBox="1"/>
          <p:nvPr>
            <p:ph type="title"/>
          </p:nvPr>
        </p:nvSpPr>
        <p:spPr>
          <a:xfrm>
            <a:off x="139700" y="228600"/>
            <a:ext cx="5079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Building: Layers</a:t>
            </a:r>
            <a:endParaRPr/>
          </a:p>
        </p:txBody>
      </p:sp>
      <p:sp>
        <p:nvSpPr>
          <p:cNvPr id="1260" name="Google Shape;1260;p112"/>
          <p:cNvSpPr txBox="1"/>
          <p:nvPr>
            <p:ph idx="6" type="subTitle"/>
          </p:nvPr>
        </p:nvSpPr>
        <p:spPr>
          <a:xfrm>
            <a:off x="284550" y="1117800"/>
            <a:ext cx="8219700" cy="36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 the MLP you only saw the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fully connected layer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aka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linear layer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(which combined the features learned through neurons and used it to classify the images)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CNNs introduce two different types of layers: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convolutional layer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which detects patterns using filters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pooling layer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which uses an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empty filter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on the feature map and applies a function to the selected area (i.e. mean or max)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 does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involve any dot product sums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 is done to ensure we are not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overfitting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model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112"/>
          <p:cNvSpPr/>
          <p:nvPr/>
        </p:nvSpPr>
        <p:spPr>
          <a:xfrm>
            <a:off x="128875" y="4620025"/>
            <a:ext cx="13434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262" name="Google Shape;1262;p112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8"/>
          <p:cNvSpPr txBox="1"/>
          <p:nvPr>
            <p:ph idx="8" type="title"/>
          </p:nvPr>
        </p:nvSpPr>
        <p:spPr>
          <a:xfrm>
            <a:off x="133375" y="236850"/>
            <a:ext cx="83265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Perceptron Works ?</a:t>
            </a:r>
            <a:endParaRPr b="1"/>
          </a:p>
        </p:txBody>
      </p:sp>
      <p:sp>
        <p:nvSpPr>
          <p:cNvPr id="627" name="Google Shape;627;p68"/>
          <p:cNvSpPr/>
          <p:nvPr/>
        </p:nvSpPr>
        <p:spPr>
          <a:xfrm>
            <a:off x="633615" y="3079649"/>
            <a:ext cx="588000" cy="433200"/>
          </a:xfrm>
          <a:prstGeom prst="ellipse">
            <a:avLst/>
          </a:prstGeom>
          <a:solidFill>
            <a:schemeClr val="lt2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x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1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8" name="Google Shape;628;p68"/>
          <p:cNvSpPr/>
          <p:nvPr/>
        </p:nvSpPr>
        <p:spPr>
          <a:xfrm>
            <a:off x="2766977" y="2408094"/>
            <a:ext cx="1617300" cy="555600"/>
          </a:xfrm>
          <a:prstGeom prst="ellipse">
            <a:avLst/>
          </a:prstGeom>
          <a:solidFill>
            <a:srgbClr val="6FA8DC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Activation function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629" name="Google Shape;629;p68"/>
          <p:cNvCxnSpPr>
            <a:stCxn id="630" idx="6"/>
            <a:endCxn id="628" idx="2"/>
          </p:cNvCxnSpPr>
          <p:nvPr/>
        </p:nvCxnSpPr>
        <p:spPr>
          <a:xfrm>
            <a:off x="1316477" y="2075694"/>
            <a:ext cx="1450500" cy="610200"/>
          </a:xfrm>
          <a:prstGeom prst="straightConnector1">
            <a:avLst/>
          </a:prstGeom>
          <a:noFill/>
          <a:ln cap="flat" cmpd="sng" w="159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8"/>
          <p:cNvCxnSpPr>
            <a:stCxn id="632" idx="6"/>
            <a:endCxn id="628" idx="2"/>
          </p:cNvCxnSpPr>
          <p:nvPr/>
        </p:nvCxnSpPr>
        <p:spPr>
          <a:xfrm>
            <a:off x="1221677" y="2685894"/>
            <a:ext cx="1545300" cy="0"/>
          </a:xfrm>
          <a:prstGeom prst="straightConnector1">
            <a:avLst/>
          </a:prstGeom>
          <a:noFill/>
          <a:ln cap="flat" cmpd="sng" w="159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68"/>
          <p:cNvCxnSpPr>
            <a:stCxn id="627" idx="6"/>
            <a:endCxn id="628" idx="2"/>
          </p:cNvCxnSpPr>
          <p:nvPr/>
        </p:nvCxnSpPr>
        <p:spPr>
          <a:xfrm flipH="1" rot="10800000">
            <a:off x="1221615" y="2685749"/>
            <a:ext cx="1545300" cy="610500"/>
          </a:xfrm>
          <a:prstGeom prst="straightConnector1">
            <a:avLst/>
          </a:prstGeom>
          <a:noFill/>
          <a:ln cap="flat" cmpd="sng" w="159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8"/>
          <p:cNvCxnSpPr>
            <a:stCxn id="628" idx="6"/>
          </p:cNvCxnSpPr>
          <p:nvPr/>
        </p:nvCxnSpPr>
        <p:spPr>
          <a:xfrm flipH="1" rot="10800000">
            <a:off x="4384277" y="2685294"/>
            <a:ext cx="1530300" cy="600"/>
          </a:xfrm>
          <a:prstGeom prst="straightConnector1">
            <a:avLst/>
          </a:prstGeom>
          <a:noFill/>
          <a:ln cap="flat" cmpd="sng" w="159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68"/>
          <p:cNvSpPr txBox="1"/>
          <p:nvPr/>
        </p:nvSpPr>
        <p:spPr>
          <a:xfrm rot="1413326">
            <a:off x="1541432" y="2101826"/>
            <a:ext cx="1144791" cy="314252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w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1172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6" name="Google Shape;636;p68"/>
          <p:cNvSpPr/>
          <p:nvPr/>
        </p:nvSpPr>
        <p:spPr>
          <a:xfrm>
            <a:off x="5929430" y="2502592"/>
            <a:ext cx="1375500" cy="366000"/>
          </a:xfrm>
          <a:prstGeom prst="ellipse">
            <a:avLst/>
          </a:prstGeom>
          <a:solidFill>
            <a:srgbClr val="93C47D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Result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7" name="Google Shape;637;p68"/>
          <p:cNvSpPr txBox="1"/>
          <p:nvPr/>
        </p:nvSpPr>
        <p:spPr>
          <a:xfrm>
            <a:off x="1497593" y="2355541"/>
            <a:ext cx="7776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w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1</a:t>
            </a:r>
            <a:endParaRPr sz="837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1660549" y="3026866"/>
            <a:ext cx="451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w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1172"/>
          </a:p>
        </p:txBody>
      </p:sp>
      <p:sp>
        <p:nvSpPr>
          <p:cNvPr id="639" name="Google Shape;639;p68"/>
          <p:cNvSpPr/>
          <p:nvPr/>
        </p:nvSpPr>
        <p:spPr>
          <a:xfrm>
            <a:off x="633815" y="2469399"/>
            <a:ext cx="588000" cy="433200"/>
          </a:xfrm>
          <a:prstGeom prst="ellipse">
            <a:avLst/>
          </a:prstGeom>
          <a:solidFill>
            <a:schemeClr val="lt2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x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0" name="Google Shape;640;p68"/>
          <p:cNvSpPr/>
          <p:nvPr/>
        </p:nvSpPr>
        <p:spPr>
          <a:xfrm>
            <a:off x="728540" y="1859149"/>
            <a:ext cx="588000" cy="433200"/>
          </a:xfrm>
          <a:prstGeom prst="ellipse">
            <a:avLst/>
          </a:prstGeom>
          <a:solidFill>
            <a:schemeClr val="lt2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x</a:t>
            </a:r>
            <a:r>
              <a:rPr baseline="-25000" lang="en" sz="1172"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1" name="Google Shape;641;p68"/>
          <p:cNvSpPr txBox="1"/>
          <p:nvPr/>
        </p:nvSpPr>
        <p:spPr>
          <a:xfrm>
            <a:off x="633825" y="3583675"/>
            <a:ext cx="842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Inputs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2" name="Google Shape;642;p68"/>
          <p:cNvSpPr/>
          <p:nvPr/>
        </p:nvSpPr>
        <p:spPr>
          <a:xfrm>
            <a:off x="2472665" y="3583674"/>
            <a:ext cx="588000" cy="433200"/>
          </a:xfrm>
          <a:prstGeom prst="ellipse">
            <a:avLst/>
          </a:prstGeom>
          <a:solidFill>
            <a:schemeClr val="lt2"/>
          </a:solidFill>
          <a:ln cap="flat" cmpd="sng" w="8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b</a:t>
            </a:r>
            <a:endParaRPr sz="1172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643" name="Google Shape;643;p68"/>
          <p:cNvCxnSpPr>
            <a:stCxn id="642" idx="0"/>
            <a:endCxn id="628" idx="2"/>
          </p:cNvCxnSpPr>
          <p:nvPr/>
        </p:nvCxnSpPr>
        <p:spPr>
          <a:xfrm flipH="1" rot="10800000">
            <a:off x="2766665" y="2685774"/>
            <a:ext cx="300" cy="897900"/>
          </a:xfrm>
          <a:prstGeom prst="straightConnector1">
            <a:avLst/>
          </a:prstGeom>
          <a:noFill/>
          <a:ln cap="flat" cmpd="sng" w="159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8"/>
          <p:cNvSpPr txBox="1"/>
          <p:nvPr/>
        </p:nvSpPr>
        <p:spPr>
          <a:xfrm rot="-5400000">
            <a:off x="2199767" y="2932125"/>
            <a:ext cx="939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72">
                <a:latin typeface="Instrument Sans"/>
                <a:ea typeface="Instrument Sans"/>
                <a:cs typeface="Instrument Sans"/>
                <a:sym typeface="Instrument Sans"/>
              </a:rPr>
              <a:t>constant</a:t>
            </a:r>
            <a:endParaRPr sz="1172"/>
          </a:p>
        </p:txBody>
      </p:sp>
      <p:sp>
        <p:nvSpPr>
          <p:cNvPr id="645" name="Google Shape;645;p68"/>
          <p:cNvSpPr txBox="1"/>
          <p:nvPr/>
        </p:nvSpPr>
        <p:spPr>
          <a:xfrm>
            <a:off x="1399300" y="3462350"/>
            <a:ext cx="842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Weights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6" name="Google Shape;646;p68"/>
          <p:cNvSpPr txBox="1"/>
          <p:nvPr/>
        </p:nvSpPr>
        <p:spPr>
          <a:xfrm>
            <a:off x="2502175" y="4026250"/>
            <a:ext cx="842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Bias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3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Building: Pooling</a:t>
            </a:r>
            <a:endParaRPr/>
          </a:p>
        </p:txBody>
      </p:sp>
      <p:cxnSp>
        <p:nvCxnSpPr>
          <p:cNvPr id="1268" name="Google Shape;1268;p113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69" name="Google Shape;1269;p113"/>
          <p:cNvGraphicFramePr/>
          <p:nvPr/>
        </p:nvGraphicFramePr>
        <p:xfrm>
          <a:off x="643625" y="11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cxnSp>
        <p:nvCxnSpPr>
          <p:cNvPr id="1270" name="Google Shape;1270;p113"/>
          <p:cNvCxnSpPr/>
          <p:nvPr/>
        </p:nvCxnSpPr>
        <p:spPr>
          <a:xfrm>
            <a:off x="2626900" y="1958575"/>
            <a:ext cx="2095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271" name="Google Shape;1271;p113"/>
          <p:cNvGraphicFramePr/>
          <p:nvPr/>
        </p:nvGraphicFramePr>
        <p:xfrm>
          <a:off x="4896375" y="156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315725"/>
                <a:gridCol w="315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1272" name="Google Shape;1272;p113"/>
          <p:cNvSpPr txBox="1"/>
          <p:nvPr/>
        </p:nvSpPr>
        <p:spPr>
          <a:xfrm>
            <a:off x="2777300" y="1647750"/>
            <a:ext cx="16242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Average Pooling 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3" name="Google Shape;1273;p113"/>
          <p:cNvSpPr txBox="1"/>
          <p:nvPr/>
        </p:nvSpPr>
        <p:spPr>
          <a:xfrm>
            <a:off x="2777300" y="1958575"/>
            <a:ext cx="16242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With a 2x2  filter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And stride of 2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4" name="Google Shape;1274;p113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aphicFrame>
        <p:nvGraphicFramePr>
          <p:cNvPr id="1275" name="Google Shape;1275;p113"/>
          <p:cNvGraphicFramePr/>
          <p:nvPr/>
        </p:nvGraphicFramePr>
        <p:xfrm>
          <a:off x="643625" y="31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cxnSp>
        <p:nvCxnSpPr>
          <p:cNvPr id="1276" name="Google Shape;1276;p113"/>
          <p:cNvCxnSpPr/>
          <p:nvPr/>
        </p:nvCxnSpPr>
        <p:spPr>
          <a:xfrm>
            <a:off x="2777300" y="4011600"/>
            <a:ext cx="2095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277" name="Google Shape;1277;p113"/>
          <p:cNvGraphicFramePr/>
          <p:nvPr/>
        </p:nvGraphicFramePr>
        <p:xfrm>
          <a:off x="5046775" y="36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{D96BA0B0-F61C-4EE7-989E-B2E0DAE39740}</a:tableStyleId>
              </a:tblPr>
              <a:tblGrid>
                <a:gridCol w="315725"/>
                <a:gridCol w="315725"/>
              </a:tblGrid>
              <a:tr h="38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1278" name="Google Shape;1278;p113"/>
          <p:cNvSpPr txBox="1"/>
          <p:nvPr/>
        </p:nvSpPr>
        <p:spPr>
          <a:xfrm>
            <a:off x="2927700" y="3700775"/>
            <a:ext cx="16242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Max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Pooling 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9" name="Google Shape;1279;p113"/>
          <p:cNvSpPr txBox="1"/>
          <p:nvPr/>
        </p:nvSpPr>
        <p:spPr>
          <a:xfrm>
            <a:off x="2927700" y="4011600"/>
            <a:ext cx="16242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With a 2x2  filter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And stride of 2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280" name="Google Shape;1280;p113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13"/>
          <p:cNvSpPr txBox="1"/>
          <p:nvPr/>
        </p:nvSpPr>
        <p:spPr>
          <a:xfrm>
            <a:off x="6207300" y="1348575"/>
            <a:ext cx="25266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We a stride of 2 is used so we can create 2x2 pooling windows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4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Building: Model Architecture</a:t>
            </a:r>
            <a:endParaRPr/>
          </a:p>
        </p:txBody>
      </p:sp>
      <p:cxnSp>
        <p:nvCxnSpPr>
          <p:cNvPr id="1287" name="Google Shape;1287;p114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14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89" name="Google Shape;1289;p114"/>
          <p:cNvSpPr txBox="1"/>
          <p:nvPr>
            <p:ph idx="6" type="subTitle"/>
          </p:nvPr>
        </p:nvSpPr>
        <p:spPr>
          <a:xfrm>
            <a:off x="705025" y="1060775"/>
            <a:ext cx="7446300" cy="3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Define a class ensure that you inherit from nn.Module, create a constructor, call the constructor of the parent class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 convolutional layer (# of input channels,  # of output channels(aka # of filters), kernel_size=x, stride=y, padding=z)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ReLU function (removes noise and speeds up the training process)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 pooling layer to avoid overfitting (kernel_size=x, stride=y)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114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5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Building: Model Architecture</a:t>
            </a:r>
            <a:endParaRPr/>
          </a:p>
        </p:txBody>
      </p:sp>
      <p:cxnSp>
        <p:nvCxnSpPr>
          <p:cNvPr id="1296" name="Google Shape;1296;p115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7" name="Google Shape;1297;p115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98" name="Google Shape;1298;p115"/>
          <p:cNvSpPr txBox="1"/>
          <p:nvPr>
            <p:ph idx="6" type="subTitle"/>
          </p:nvPr>
        </p:nvSpPr>
        <p:spPr>
          <a:xfrm>
            <a:off x="312025" y="1089800"/>
            <a:ext cx="8661600" cy="3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another convolutional layer (# of input channels(same as the number of output channels in the previous layer),  # of output channels(aka # of filters), kernel_size=x, stride=y, padding=z)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ReLU function (removes noise and speeds up the training process)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 pooling layer to avoid overfitting (kernel_size=x, stride=y)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Flatten your feature maps into a 1D vector (to pass to the fully connected layer)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 linear layer with 10 outputs (0-9) to classify the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9" name="Google Shape;1299;p115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16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Forward Pass</a:t>
            </a:r>
            <a:endParaRPr/>
          </a:p>
        </p:txBody>
      </p:sp>
      <p:cxnSp>
        <p:nvCxnSpPr>
          <p:cNvPr id="1305" name="Google Shape;1305;p116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116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7" name="Google Shape;1307;p116"/>
          <p:cNvSpPr txBox="1"/>
          <p:nvPr>
            <p:ph idx="6" type="subTitle"/>
          </p:nvPr>
        </p:nvSpPr>
        <p:spPr>
          <a:xfrm>
            <a:off x="312025" y="1089800"/>
            <a:ext cx="8661600" cy="3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 a forward pass function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Apply all the layers you created in your constructor to the object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Convolution (scan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detect patterns and create feature map)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ReLU (Removes negative values introducing non-linearity)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 (shrinks the feature map making the model more resilient to small changes)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Convolution, ReLU, Pooling again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Flatten (Flattens the feature maps created into a 1D vector)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Linear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layer (outputs 10 numbers, the largest one corresponds to the models prediction)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116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175" y="4040675"/>
            <a:ext cx="1102825" cy="1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7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Results</a:t>
            </a:r>
            <a:endParaRPr/>
          </a:p>
        </p:txBody>
      </p:sp>
      <p:cxnSp>
        <p:nvCxnSpPr>
          <p:cNvPr id="1314" name="Google Shape;1314;p117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117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16" name="Google Shape;1316;p117"/>
          <p:cNvSpPr txBox="1"/>
          <p:nvPr>
            <p:ph idx="6" type="subTitle"/>
          </p:nvPr>
        </p:nvSpPr>
        <p:spPr>
          <a:xfrm>
            <a:off x="312025" y="1089800"/>
            <a:ext cx="8661600" cy="3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MLP had ~101,000 parameters and achieved a 95% accuracy.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 has ~16,000 parameters and achieved a 97% accuracy.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Why is this important?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Instead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having so many fully connected layers of neurons where each neuron has a corresponding weight, a 3x3 kernel is reused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many times per convolution saving on computation power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7" name="Google Shape;1317;p117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8"/>
          <p:cNvSpPr txBox="1"/>
          <p:nvPr>
            <p:ph type="title"/>
          </p:nvPr>
        </p:nvSpPr>
        <p:spPr>
          <a:xfrm>
            <a:off x="139700" y="228600"/>
            <a:ext cx="852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Conclusion</a:t>
            </a:r>
            <a:endParaRPr/>
          </a:p>
        </p:txBody>
      </p:sp>
      <p:cxnSp>
        <p:nvCxnSpPr>
          <p:cNvPr id="1323" name="Google Shape;1323;p118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4" name="Google Shape;1324;p118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25" name="Google Shape;1325;p118"/>
          <p:cNvSpPr txBox="1"/>
          <p:nvPr>
            <p:ph idx="6" type="subTitle"/>
          </p:nvPr>
        </p:nvSpPr>
        <p:spPr>
          <a:xfrm>
            <a:off x="312025" y="1089800"/>
            <a:ext cx="8661600" cy="3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CNNs use local pattern detectors to recognize patterns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Feature maps help us identify what the pattern detectors see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Each 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onvolution = local pattern detectors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CNNs are more efficient and more accurate for image recognition because of their ability to reuse the kernel and preserve image structure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6" name="Google Shape;1326;p118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119"/>
          <p:cNvCxnSpPr/>
          <p:nvPr/>
        </p:nvCxnSpPr>
        <p:spPr>
          <a:xfrm>
            <a:off x="126000" y="73115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2" name="Google Shape;1332;p119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333" name="Google Shape;1333;p119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19"/>
          <p:cNvPicPr preferRelativeResize="0"/>
          <p:nvPr/>
        </p:nvPicPr>
        <p:blipFill rotWithShape="1">
          <a:blip r:embed="rId4">
            <a:alphaModFix/>
          </a:blip>
          <a:srcRect b="0" l="67688" r="0" t="2448"/>
          <a:stretch/>
        </p:blipFill>
        <p:spPr>
          <a:xfrm>
            <a:off x="5112650" y="740775"/>
            <a:ext cx="1851198" cy="2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850" y="740775"/>
            <a:ext cx="1890661" cy="2393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19"/>
          <p:cNvSpPr txBox="1"/>
          <p:nvPr/>
        </p:nvSpPr>
        <p:spPr>
          <a:xfrm>
            <a:off x="5368150" y="3222600"/>
            <a:ext cx="1595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Kunihiko Fukushima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37" name="Google Shape;1337;p119"/>
          <p:cNvSpPr txBox="1"/>
          <p:nvPr/>
        </p:nvSpPr>
        <p:spPr>
          <a:xfrm>
            <a:off x="7389900" y="3222600"/>
            <a:ext cx="1541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Yann LeCun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38" name="Google Shape;1338;p119"/>
          <p:cNvSpPr txBox="1"/>
          <p:nvPr>
            <p:ph idx="3" type="body"/>
          </p:nvPr>
        </p:nvSpPr>
        <p:spPr>
          <a:xfrm>
            <a:off x="338775" y="974925"/>
            <a:ext cx="4094700" cy="3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strument Sans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initial framework for the modern CNN came from Kunihiko Fukushima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LeCun added backpropogation and labelled data end to end moving to supervised learning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 2012, AlexNet maximized the use of GPUs to make deeper models and added ReLU and other functions to ensure the model doesn’t overfit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9" name="Google Shape;1339;p119" title="handshake emoji edit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4325" y="3222600"/>
            <a:ext cx="907350" cy="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19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20"/>
          <p:cNvSpPr txBox="1"/>
          <p:nvPr>
            <p:ph type="title"/>
          </p:nvPr>
        </p:nvSpPr>
        <p:spPr>
          <a:xfrm>
            <a:off x="139700" y="228600"/>
            <a:ext cx="5242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1346" name="Google Shape;1346;p120"/>
          <p:cNvCxnSpPr/>
          <p:nvPr/>
        </p:nvCxnSpPr>
        <p:spPr>
          <a:xfrm>
            <a:off x="126000" y="8359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120"/>
          <p:cNvSpPr/>
          <p:nvPr/>
        </p:nvSpPr>
        <p:spPr>
          <a:xfrm>
            <a:off x="139700" y="4620025"/>
            <a:ext cx="18447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48" name="Google Shape;1348;p120"/>
          <p:cNvSpPr txBox="1"/>
          <p:nvPr>
            <p:ph idx="6" type="subTitle"/>
          </p:nvPr>
        </p:nvSpPr>
        <p:spPr>
          <a:xfrm>
            <a:off x="312025" y="1089800"/>
            <a:ext cx="8661600" cy="3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have gone through 3 generations of Neural Networks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Perceptron -&gt; Multi-Layer Perceptron -&gt; Convolutional Neural Network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■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You’ve trained your own model to identify the difference between 6 and 7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9" name="Google Shape;1349;p120" title="WEAP edi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25" y="3878050"/>
            <a:ext cx="1251425" cy="1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51" name="Google Shape;6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69" y="1441698"/>
            <a:ext cx="2662163" cy="1458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2" name="Google Shape;65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806" y="1441698"/>
            <a:ext cx="2662275" cy="1458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3" name="Google Shape;65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5956" y="1441698"/>
            <a:ext cx="2662163" cy="1458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4" name="Google Shape;65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769" y="3043238"/>
            <a:ext cx="2662163" cy="1458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5" name="Google Shape;655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0806" y="3043238"/>
            <a:ext cx="2662275" cy="1458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6" name="Google Shape;656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3975" y="1591717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9"/>
          <p:cNvSpPr txBox="1"/>
          <p:nvPr/>
        </p:nvSpPr>
        <p:spPr>
          <a:xfrm>
            <a:off x="526734" y="1984623"/>
            <a:ext cx="248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1. Forward</a:t>
            </a:r>
            <a:endParaRPr sz="1100"/>
          </a:p>
        </p:txBody>
      </p:sp>
      <p:sp>
        <p:nvSpPr>
          <p:cNvPr id="658" name="Google Shape;658;p69"/>
          <p:cNvSpPr txBox="1"/>
          <p:nvPr/>
        </p:nvSpPr>
        <p:spPr>
          <a:xfrm>
            <a:off x="585788" y="241324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Make a prediction</a:t>
            </a:r>
            <a:endParaRPr sz="1100"/>
          </a:p>
        </p:txBody>
      </p:sp>
      <p:pic>
        <p:nvPicPr>
          <p:cNvPr descr="image.png" id="659" name="Google Shape;659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3294" y="1591717"/>
            <a:ext cx="357188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9"/>
          <p:cNvSpPr txBox="1"/>
          <p:nvPr/>
        </p:nvSpPr>
        <p:spPr>
          <a:xfrm>
            <a:off x="3331769" y="1984623"/>
            <a:ext cx="248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2. Loss</a:t>
            </a:r>
            <a:endParaRPr sz="1100"/>
          </a:p>
        </p:txBody>
      </p:sp>
      <p:sp>
        <p:nvSpPr>
          <p:cNvPr id="661" name="Google Shape;661;p69"/>
          <p:cNvSpPr txBox="1"/>
          <p:nvPr/>
        </p:nvSpPr>
        <p:spPr>
          <a:xfrm>
            <a:off x="3390825" y="241324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Check the error</a:t>
            </a:r>
            <a:endParaRPr sz="1100"/>
          </a:p>
        </p:txBody>
      </p:sp>
      <p:pic>
        <p:nvPicPr>
          <p:cNvPr descr="image.png" id="662" name="Google Shape;662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6304" y="1591717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 txBox="1"/>
          <p:nvPr/>
        </p:nvSpPr>
        <p:spPr>
          <a:xfrm>
            <a:off x="6136922" y="1984623"/>
            <a:ext cx="248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3. Zero Grad</a:t>
            </a:r>
            <a:endParaRPr sz="1100"/>
          </a:p>
        </p:txBody>
      </p:sp>
      <p:sp>
        <p:nvSpPr>
          <p:cNvPr id="664" name="Google Shape;664;p69"/>
          <p:cNvSpPr txBox="1"/>
          <p:nvPr/>
        </p:nvSpPr>
        <p:spPr>
          <a:xfrm>
            <a:off x="6195975" y="241324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Clear old history</a:t>
            </a:r>
            <a:endParaRPr sz="1100"/>
          </a:p>
        </p:txBody>
      </p:sp>
      <p:pic>
        <p:nvPicPr>
          <p:cNvPr descr="image.png" id="665" name="Google Shape;665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3975" y="3193256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9"/>
          <p:cNvSpPr txBox="1"/>
          <p:nvPr/>
        </p:nvSpPr>
        <p:spPr>
          <a:xfrm>
            <a:off x="526734" y="3586163"/>
            <a:ext cx="248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4. Backward</a:t>
            </a:r>
            <a:endParaRPr sz="1100"/>
          </a:p>
        </p:txBody>
      </p:sp>
      <p:sp>
        <p:nvSpPr>
          <p:cNvPr id="667" name="Google Shape;667;p69"/>
          <p:cNvSpPr txBox="1"/>
          <p:nvPr/>
        </p:nvSpPr>
        <p:spPr>
          <a:xfrm>
            <a:off x="585788" y="401478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Calculate gradients</a:t>
            </a:r>
            <a:endParaRPr sz="1100"/>
          </a:p>
        </p:txBody>
      </p:sp>
      <p:pic>
        <p:nvPicPr>
          <p:cNvPr descr="image.png" id="668" name="Google Shape;668;p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1154" y="3193256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3331769" y="3586163"/>
            <a:ext cx="248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5. Step</a:t>
            </a:r>
            <a:endParaRPr sz="1100"/>
          </a:p>
        </p:txBody>
      </p:sp>
      <p:sp>
        <p:nvSpPr>
          <p:cNvPr id="670" name="Google Shape;670;p69"/>
          <p:cNvSpPr txBox="1"/>
          <p:nvPr/>
        </p:nvSpPr>
        <p:spPr>
          <a:xfrm>
            <a:off x="3390825" y="401478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Update weights</a:t>
            </a:r>
            <a:endParaRPr sz="1100"/>
          </a:p>
        </p:txBody>
      </p:sp>
      <p:sp>
        <p:nvSpPr>
          <p:cNvPr id="671" name="Google Shape;671;p69"/>
          <p:cNvSpPr txBox="1"/>
          <p:nvPr/>
        </p:nvSpPr>
        <p:spPr>
          <a:xfrm>
            <a:off x="2628900" y="641598"/>
            <a:ext cx="408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EE4C2C"/>
                </a:solidFill>
                <a:latin typeface="Urbanist"/>
                <a:ea typeface="Urbanist"/>
                <a:cs typeface="Urbanist"/>
                <a:sym typeface="Urbanist"/>
              </a:rPr>
              <a:t>How it Learns (The Loop)</a:t>
            </a:r>
            <a:endParaRPr sz="1100"/>
          </a:p>
        </p:txBody>
      </p:sp>
      <p:pic>
        <p:nvPicPr>
          <p:cNvPr descr="image.png" id="672" name="Google Shape;672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5956" y="3043238"/>
            <a:ext cx="2662275" cy="145866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9"/>
          <p:cNvSpPr txBox="1"/>
          <p:nvPr/>
        </p:nvSpPr>
        <p:spPr>
          <a:xfrm>
            <a:off x="6195969" y="3586163"/>
            <a:ext cx="248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6</a:t>
            </a: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. </a:t>
            </a:r>
            <a:r>
              <a:rPr b="1" lang="en" sz="180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Repeat</a:t>
            </a:r>
            <a:endParaRPr sz="1100"/>
          </a:p>
        </p:txBody>
      </p:sp>
      <p:sp>
        <p:nvSpPr>
          <p:cNvPr id="674" name="Google Shape;674;p69"/>
          <p:cNvSpPr txBox="1"/>
          <p:nvPr/>
        </p:nvSpPr>
        <p:spPr>
          <a:xfrm>
            <a:off x="6255075" y="4014788"/>
            <a:ext cx="236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Do it 100x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70" title="Code_Generated_Image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0" title="Code_Generated_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52400"/>
            <a:ext cx="38481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85" name="Google Shape;68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6313" y="1777454"/>
            <a:ext cx="3921919" cy="217437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1"/>
          <p:cNvSpPr txBox="1"/>
          <p:nvPr/>
        </p:nvSpPr>
        <p:spPr>
          <a:xfrm>
            <a:off x="435769" y="1637481"/>
            <a:ext cx="392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800" u="none" cap="none" strike="noStrike">
                <a:solidFill>
                  <a:srgbClr val="EE4C2C"/>
                </a:solidFill>
                <a:latin typeface="Urbanist"/>
                <a:ea typeface="Urbanist"/>
                <a:cs typeface="Urbanist"/>
                <a:sym typeface="Urbanist"/>
              </a:rPr>
              <a:t>0.25</a:t>
            </a:r>
            <a:endParaRPr sz="1100"/>
          </a:p>
        </p:txBody>
      </p:sp>
      <p:sp>
        <p:nvSpPr>
          <p:cNvPr id="687" name="Google Shape;687;p71"/>
          <p:cNvSpPr txBox="1"/>
          <p:nvPr/>
        </p:nvSpPr>
        <p:spPr>
          <a:xfrm>
            <a:off x="435769" y="2666181"/>
            <a:ext cx="411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Stuck Loss</a:t>
            </a:r>
            <a:endParaRPr sz="1100">
              <a:solidFill>
                <a:srgbClr val="20124D"/>
              </a:solidFill>
            </a:endParaRPr>
          </a:p>
        </p:txBody>
      </p:sp>
      <p:sp>
        <p:nvSpPr>
          <p:cNvPr id="688" name="Google Shape;688;p71"/>
          <p:cNvSpPr txBox="1"/>
          <p:nvPr/>
        </p:nvSpPr>
        <p:spPr>
          <a:xfrm>
            <a:off x="435769" y="3094806"/>
            <a:ext cx="3921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The model stops learning. The loss refuses to go lower.</a:t>
            </a:r>
            <a:endParaRPr sz="1100">
              <a:solidFill>
                <a:srgbClr val="20124D"/>
              </a:solidFill>
            </a:endParaRPr>
          </a:p>
        </p:txBody>
      </p:sp>
      <p:sp>
        <p:nvSpPr>
          <p:cNvPr id="689" name="Google Shape;689;p71"/>
          <p:cNvSpPr txBox="1"/>
          <p:nvPr/>
        </p:nvSpPr>
        <p:spPr>
          <a:xfrm>
            <a:off x="435769" y="3503339"/>
            <a:ext cx="3921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Why?</a:t>
            </a:r>
            <a:r>
              <a:rPr b="0" i="0" lang="en" sz="12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 A single perceptron is a </a:t>
            </a:r>
            <a:r>
              <a:rPr b="0" i="1" lang="en" sz="12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linear</a:t>
            </a:r>
            <a:r>
              <a:rPr b="0" i="0" lang="en" sz="1200" u="none" cap="none" strike="noStrike">
                <a:solidFill>
                  <a:srgbClr val="20124D"/>
                </a:solidFill>
                <a:latin typeface="Urbanist"/>
                <a:ea typeface="Urbanist"/>
                <a:cs typeface="Urbanist"/>
                <a:sym typeface="Urbanist"/>
              </a:rPr>
              <a:t> classifier. It cannot draw a curve or two lines to separate the XOR pattern.</a:t>
            </a:r>
            <a:endParaRPr sz="1100">
              <a:solidFill>
                <a:srgbClr val="20124D"/>
              </a:solidFill>
            </a:endParaRPr>
          </a:p>
        </p:txBody>
      </p:sp>
      <p:pic>
        <p:nvPicPr>
          <p:cNvPr descr="image.png" id="690" name="Google Shape;6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2959" y="1998911"/>
            <a:ext cx="428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1"/>
          <p:cNvSpPr txBox="1"/>
          <p:nvPr/>
        </p:nvSpPr>
        <p:spPr>
          <a:xfrm>
            <a:off x="4920794" y="2713286"/>
            <a:ext cx="3652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Linearity Limit</a:t>
            </a:r>
            <a:endParaRPr sz="1100"/>
          </a:p>
        </p:txBody>
      </p:sp>
      <p:sp>
        <p:nvSpPr>
          <p:cNvPr id="692" name="Google Shape;692;p71"/>
          <p:cNvSpPr txBox="1"/>
          <p:nvPr/>
        </p:nvSpPr>
        <p:spPr>
          <a:xfrm>
            <a:off x="5007769" y="3141910"/>
            <a:ext cx="3479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You cannot separate the red and blue dots with one straight stick.</a:t>
            </a:r>
            <a:endParaRPr sz="1100"/>
          </a:p>
        </p:txBody>
      </p:sp>
      <p:sp>
        <p:nvSpPr>
          <p:cNvPr id="693" name="Google Shape;693;p71"/>
          <p:cNvSpPr txBox="1"/>
          <p:nvPr/>
        </p:nvSpPr>
        <p:spPr>
          <a:xfrm>
            <a:off x="3718321" y="292894"/>
            <a:ext cx="1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EE4C2C"/>
                </a:solidFill>
                <a:latin typeface="Urbanist"/>
                <a:ea typeface="Urbanist"/>
                <a:cs typeface="Urbanist"/>
                <a:sym typeface="Urbanist"/>
              </a:rPr>
              <a:t>The Failure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8" name="Google Shape;698;p72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72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72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72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72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72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72"/>
          <p:cNvSpPr txBox="1"/>
          <p:nvPr>
            <p:ph type="title"/>
          </p:nvPr>
        </p:nvSpPr>
        <p:spPr>
          <a:xfrm>
            <a:off x="139700" y="228600"/>
            <a:ext cx="648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MLP?</a:t>
            </a:r>
            <a:endParaRPr/>
          </a:p>
        </p:txBody>
      </p:sp>
      <p:sp>
        <p:nvSpPr>
          <p:cNvPr id="705" name="Google Shape;705;p72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Overcomes the limitations of a single perceptron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Stacks multiple layers and </a:t>
            </a:r>
            <a:r>
              <a:rPr lang="en"/>
              <a:t>introduces non-linearity through activation functions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2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Layered Perceptron</a:t>
            </a:r>
            <a:endParaRPr/>
          </a:p>
        </p:txBody>
      </p:sp>
      <p:sp>
        <p:nvSpPr>
          <p:cNvPr id="707" name="Google Shape;707;p72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effective general-purpose models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Works best with tabular data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Used as parts of larger neural network architectures</a:t>
            </a:r>
            <a:endParaRPr/>
          </a:p>
        </p:txBody>
      </p:sp>
      <p:sp>
        <p:nvSpPr>
          <p:cNvPr id="708" name="Google Shape;708;p72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Swiss-Army Knife of Deep Learning</a:t>
            </a:r>
            <a:endParaRPr/>
          </a:p>
        </p:txBody>
      </p:sp>
      <p:sp>
        <p:nvSpPr>
          <p:cNvPr id="709" name="Google Shape;709;p72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Computationally inefficient due to every layer being fully-connected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Rigid architecture makes it bad for video and audio inputs of varying lengths. Also loses spatial/temporal structure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2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Restrictions</a:t>
            </a:r>
            <a:endParaRPr/>
          </a:p>
        </p:txBody>
      </p:sp>
      <p:sp>
        <p:nvSpPr>
          <p:cNvPr id="711" name="Google Shape;711;p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ural networks and deep learning | AI and Business Class Notes" id="712" name="Google Shape;712;p72"/>
          <p:cNvPicPr preferRelativeResize="0"/>
          <p:nvPr/>
        </p:nvPicPr>
        <p:blipFill rotWithShape="1">
          <a:blip r:embed="rId3">
            <a:alphaModFix/>
          </a:blip>
          <a:srcRect b="16638" l="0" r="0" t="0"/>
          <a:stretch/>
        </p:blipFill>
        <p:spPr>
          <a:xfrm>
            <a:off x="5407638" y="2598632"/>
            <a:ext cx="2116133" cy="1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2"/>
          <p:cNvPicPr preferRelativeResize="0"/>
          <p:nvPr/>
        </p:nvPicPr>
        <p:blipFill rotWithShape="1">
          <a:blip r:embed="rId4">
            <a:alphaModFix/>
          </a:blip>
          <a:srcRect b="7004" l="14170" r="0" t="-27"/>
          <a:stretch/>
        </p:blipFill>
        <p:spPr>
          <a:xfrm>
            <a:off x="7028971" y="1281550"/>
            <a:ext cx="1992627" cy="13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2" title="WEAP edi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413" y="3858362"/>
            <a:ext cx="1271125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